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11" r:id="rId10"/>
    <p:sldMasterId id="2147483933" r:id="rId11"/>
  </p:sldMasterIdLst>
  <p:notesMasterIdLst>
    <p:notesMasterId r:id="rId32"/>
  </p:notesMasterIdLst>
  <p:sldIdLst>
    <p:sldId id="662" r:id="rId12"/>
    <p:sldId id="667" r:id="rId13"/>
    <p:sldId id="651" r:id="rId14"/>
    <p:sldId id="666" r:id="rId15"/>
    <p:sldId id="663" r:id="rId16"/>
    <p:sldId id="671" r:id="rId17"/>
    <p:sldId id="652" r:id="rId18"/>
    <p:sldId id="653" r:id="rId19"/>
    <p:sldId id="654" r:id="rId20"/>
    <p:sldId id="655" r:id="rId21"/>
    <p:sldId id="656" r:id="rId22"/>
    <p:sldId id="657" r:id="rId23"/>
    <p:sldId id="658" r:id="rId24"/>
    <p:sldId id="659" r:id="rId25"/>
    <p:sldId id="660" r:id="rId26"/>
    <p:sldId id="664" r:id="rId27"/>
    <p:sldId id="665" r:id="rId28"/>
    <p:sldId id="661" r:id="rId29"/>
    <p:sldId id="668" r:id="rId30"/>
    <p:sldId id="670"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62"/>
            <p14:sldId id="667"/>
          </p14:sldIdLst>
        </p14:section>
        <p14:section name="Presentation" id="{6ECFEE84-0763-4195-A954-1A6BD7FD1EFF}">
          <p14:sldIdLst>
            <p14:sldId id="651"/>
            <p14:sldId id="666"/>
            <p14:sldId id="663"/>
            <p14:sldId id="671"/>
            <p14:sldId id="652"/>
            <p14:sldId id="653"/>
            <p14:sldId id="654"/>
            <p14:sldId id="655"/>
            <p14:sldId id="656"/>
            <p14:sldId id="657"/>
            <p14:sldId id="658"/>
            <p14:sldId id="659"/>
            <p14:sldId id="660"/>
            <p14:sldId id="664"/>
            <p14:sldId id="665"/>
            <p14:sldId id="661"/>
            <p14:sldId id="668"/>
            <p14:sldId id="670"/>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55950" autoAdjust="0"/>
  </p:normalViewPr>
  <p:slideViewPr>
    <p:cSldViewPr snapToGrid="0">
      <p:cViewPr varScale="1">
        <p:scale>
          <a:sx n="48" d="100"/>
          <a:sy n="48" d="100"/>
        </p:scale>
        <p:origin x="1896" y="53"/>
      </p:cViewPr>
      <p:guideLst/>
    </p:cSldViewPr>
  </p:slideViewPr>
  <p:outlineViewPr>
    <p:cViewPr>
      <p:scale>
        <a:sx n="33" d="100"/>
        <a:sy n="33" d="100"/>
      </p:scale>
      <p:origin x="0" y="-4948"/>
    </p:cViewPr>
  </p:outlineViewPr>
  <p:notesTextViewPr>
    <p:cViewPr>
      <p:scale>
        <a:sx n="3" d="2"/>
        <a:sy n="3" d="2"/>
      </p:scale>
      <p:origin x="0" y="-802"/>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4/20/2018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 just any monitoring, but proactive monitoring!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helps you and your team identify issues before your users have a chance to tweet, email or Instagram that issue that affects their smooth user experience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are delighted, Operations teams are happy and managers can finally focus on creating awesome teams and products instead of firefighting issue after issue.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Visual Studio (Code) tooling, </a:t>
            </a:r>
          </a:p>
          <a:p>
            <a:r>
              <a:rPr lang="en-US" sz="1200" kern="1200" dirty="0">
                <a:solidFill>
                  <a:schemeClr val="tx1"/>
                </a:solidFill>
                <a:effectLst/>
                <a:latin typeface="+mn-lt"/>
                <a:ea typeface="+mn-ea"/>
                <a:cs typeface="+mn-cs"/>
              </a:rPr>
              <a:t>intelligent monitoring, </a:t>
            </a:r>
          </a:p>
          <a:p>
            <a:r>
              <a:rPr lang="en-US" sz="1200" kern="1200" dirty="0">
                <a:solidFill>
                  <a:schemeClr val="tx1"/>
                </a:solidFill>
                <a:effectLst/>
                <a:latin typeface="+mn-lt"/>
                <a:ea typeface="+mn-ea"/>
                <a:cs typeface="+mn-cs"/>
              </a:rPr>
              <a:t>advance analytics, </a:t>
            </a:r>
          </a:p>
          <a:p>
            <a:r>
              <a:rPr lang="en-US" sz="1200" kern="1200" dirty="0">
                <a:solidFill>
                  <a:schemeClr val="tx1"/>
                </a:solidFill>
                <a:effectLst/>
                <a:latin typeface="+mn-lt"/>
                <a:ea typeface="+mn-ea"/>
                <a:cs typeface="+mn-cs"/>
              </a:rPr>
              <a:t>dependency maps and </a:t>
            </a:r>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integration are some of the awesome features that AppInsights have to offer . Don't believe me? Great! Join me in this session and let me prove you wrong!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apparently all of you here like the topic </a:t>
            </a:r>
            <a:r>
              <a:rPr lang="en-US" sz="1200" kern="1200" dirty="0" err="1">
                <a:solidFill>
                  <a:schemeClr val="tx1"/>
                </a:solidFill>
                <a:effectLst/>
                <a:latin typeface="+mn-lt"/>
                <a:ea typeface="+mn-ea"/>
                <a:cs typeface="+mn-cs"/>
              </a:rPr>
              <a:t>appinsights</a:t>
            </a:r>
            <a:r>
              <a:rPr lang="en-US" sz="1200" kern="1200" dirty="0">
                <a:solidFill>
                  <a:schemeClr val="tx1"/>
                </a:solidFill>
                <a:effectLst/>
                <a:latin typeface="+mn-lt"/>
                <a:ea typeface="+mn-ea"/>
                <a:cs typeface="+mn-cs"/>
              </a:rPr>
              <a:t> welcome all </a:t>
            </a:r>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3936314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capturing dependencies is a cool feature. try to identify the dependencies if you  are using </a:t>
            </a:r>
            <a:r>
              <a:rPr lang="en-US" dirty="0" err="1"/>
              <a:t>sql</a:t>
            </a:r>
            <a:r>
              <a:rPr lang="en-US" dirty="0"/>
              <a:t> server</a:t>
            </a:r>
          </a:p>
          <a:p>
            <a:r>
              <a:rPr lang="en-US" dirty="0"/>
              <a:t>look at get started</a:t>
            </a:r>
          </a:p>
          <a:p>
            <a:endParaRPr lang="en-US" dirty="0"/>
          </a:p>
          <a:p>
            <a:r>
              <a:rPr lang="en-US" dirty="0"/>
              <a:t>some </a:t>
            </a:r>
            <a:r>
              <a:rPr lang="en-US" dirty="0" err="1"/>
              <a:t>infortion</a:t>
            </a:r>
            <a:r>
              <a:rPr lang="en-US" dirty="0"/>
              <a:t> popping up</a:t>
            </a:r>
          </a:p>
          <a:p>
            <a:r>
              <a:rPr lang="en-US" dirty="0"/>
              <a:t>for web application by default= see the individual request, see whatever happens and time and click further drill down to client address. did </a:t>
            </a:r>
            <a:r>
              <a:rPr lang="en-US" dirty="0" err="1"/>
              <a:t>i</a:t>
            </a:r>
            <a:r>
              <a:rPr lang="en-US" dirty="0"/>
              <a:t> make a call to database. there are lot of information </a:t>
            </a:r>
          </a:p>
          <a:p>
            <a:r>
              <a:rPr lang="en-US" dirty="0"/>
              <a:t>you basically get for free by adding using </a:t>
            </a:r>
            <a:r>
              <a:rPr lang="en-US" dirty="0" err="1"/>
              <a:t>sdk</a:t>
            </a:r>
            <a:r>
              <a:rPr lang="en-US" dirty="0"/>
              <a:t> to your application, really its useful when you consider.</a:t>
            </a:r>
          </a:p>
          <a:p>
            <a:endParaRPr lang="en-US" dirty="0"/>
          </a:p>
          <a:p>
            <a:r>
              <a:rPr lang="en-US" dirty="0"/>
              <a:t>performance </a:t>
            </a:r>
            <a:r>
              <a:rPr lang="en-US" dirty="0" err="1"/>
              <a:t>rackers</a:t>
            </a:r>
            <a:endParaRPr lang="en-US" dirty="0"/>
          </a:p>
          <a:p>
            <a:endParaRPr lang="en-US" dirty="0"/>
          </a:p>
          <a:p>
            <a:r>
              <a:rPr lang="en-US" dirty="0"/>
              <a:t>in nutshell </a:t>
            </a:r>
            <a:r>
              <a:rPr lang="en-US" dirty="0" err="1"/>
              <a:t>thats</a:t>
            </a:r>
            <a:r>
              <a:rPr lang="en-US" dirty="0"/>
              <a:t> what you can see in a portal.</a:t>
            </a:r>
          </a:p>
          <a:p>
            <a:endParaRPr lang="en-US" dirty="0"/>
          </a:p>
          <a:p>
            <a:r>
              <a:rPr lang="en-US" dirty="0"/>
              <a:t>data collected</a:t>
            </a:r>
          </a:p>
          <a:p>
            <a:endParaRPr lang="en-US" dirty="0"/>
          </a:p>
          <a:p>
            <a:r>
              <a:rPr lang="en-US" dirty="0"/>
              <a:t>no of request, exceptions, garbage </a:t>
            </a:r>
          </a:p>
          <a:p>
            <a:r>
              <a:rPr lang="en-US" dirty="0"/>
              <a:t>requests both on client side and server(correlate both client and server)</a:t>
            </a:r>
          </a:p>
          <a:p>
            <a:r>
              <a:rPr lang="en-US" dirty="0"/>
              <a:t>traces using </a:t>
            </a:r>
            <a:r>
              <a:rPr lang="en-US" dirty="0" err="1"/>
              <a:t>serilog</a:t>
            </a:r>
            <a:r>
              <a:rPr lang="en-US" dirty="0"/>
              <a:t> (structured logging , performance counter with specific customer)</a:t>
            </a:r>
          </a:p>
          <a:p>
            <a:r>
              <a:rPr lang="en-US" dirty="0"/>
              <a:t>logging </a:t>
            </a:r>
            <a:r>
              <a:rPr lang="en-US" dirty="0" err="1"/>
              <a:t>depenedencies</a:t>
            </a:r>
            <a:r>
              <a:rPr lang="en-US" dirty="0"/>
              <a:t> with custom details</a:t>
            </a:r>
          </a:p>
          <a:p>
            <a:endParaRPr lang="en-US" dirty="0"/>
          </a:p>
          <a:p>
            <a:r>
              <a:rPr lang="en-US" dirty="0"/>
              <a:t>different view</a:t>
            </a:r>
          </a:p>
          <a:p>
            <a:endParaRPr lang="en-US" dirty="0"/>
          </a:p>
          <a:p>
            <a:r>
              <a:rPr lang="en-US" dirty="0"/>
              <a:t>failed request- drill down to </a:t>
            </a:r>
            <a:r>
              <a:rPr lang="en-US" dirty="0" err="1"/>
              <a:t>spefici</a:t>
            </a:r>
            <a:r>
              <a:rPr lang="en-US" dirty="0"/>
              <a:t> exception and which line of code. which is really useful</a:t>
            </a:r>
          </a:p>
          <a:p>
            <a:endParaRPr lang="en-US" dirty="0"/>
          </a:p>
          <a:p>
            <a:r>
              <a:rPr lang="en-US" dirty="0"/>
              <a:t>usage - who is using my application from different locations session by country ( this is not like google </a:t>
            </a:r>
            <a:r>
              <a:rPr lang="en-US" dirty="0" err="1"/>
              <a:t>analytc</a:t>
            </a:r>
            <a:r>
              <a:rPr lang="en-US" dirty="0"/>
              <a:t>)</a:t>
            </a:r>
          </a:p>
          <a:p>
            <a:endParaRPr lang="en-US" dirty="0"/>
          </a:p>
          <a:p>
            <a:r>
              <a:rPr lang="en-US" dirty="0"/>
              <a:t>performance - which page is fast in terms of load</a:t>
            </a:r>
          </a:p>
          <a:p>
            <a:r>
              <a:rPr lang="en-US" dirty="0"/>
              <a:t>servers- </a:t>
            </a:r>
          </a:p>
          <a:p>
            <a:r>
              <a:rPr lang="en-US" dirty="0"/>
              <a:t>browsers - how long does it take to render my SPA </a:t>
            </a:r>
            <a:r>
              <a:rPr lang="en-US" dirty="0" err="1"/>
              <a:t>etc</a:t>
            </a:r>
            <a:endParaRPr lang="en-US" dirty="0"/>
          </a:p>
          <a:p>
            <a:endParaRPr lang="en-US" dirty="0"/>
          </a:p>
          <a:p>
            <a:r>
              <a:rPr lang="en-US" dirty="0"/>
              <a:t>really production application( load test on </a:t>
            </a:r>
            <a:r>
              <a:rPr lang="en-US" dirty="0" err="1"/>
              <a:t>applicaiton</a:t>
            </a:r>
            <a:r>
              <a:rPr lang="en-US" dirty="0"/>
              <a:t>)</a:t>
            </a:r>
          </a:p>
          <a:p>
            <a:endParaRPr lang="en-US" dirty="0"/>
          </a:p>
          <a:p>
            <a:r>
              <a:rPr lang="en-US" dirty="0"/>
              <a:t>setup </a:t>
            </a:r>
            <a:r>
              <a:rPr lang="en-US" dirty="0" err="1"/>
              <a:t>serilog</a:t>
            </a:r>
            <a:r>
              <a:rPr lang="en-US" dirty="0"/>
              <a:t> and </a:t>
            </a:r>
            <a:r>
              <a:rPr lang="en-US" dirty="0" err="1"/>
              <a:t>addserilog</a:t>
            </a:r>
            <a:endParaRPr lang="en-US" dirty="0"/>
          </a:p>
          <a:p>
            <a:endParaRPr lang="en-US" dirty="0"/>
          </a:p>
          <a:p>
            <a:r>
              <a:rPr lang="en-US" dirty="0"/>
              <a:t> - </a:t>
            </a:r>
            <a:r>
              <a:rPr lang="en-US" dirty="0" err="1"/>
              <a:t>serilog</a:t>
            </a:r>
            <a:r>
              <a:rPr lang="en-US" dirty="0"/>
              <a:t> with structured logging we can correlate the </a:t>
            </a:r>
            <a:r>
              <a:rPr lang="en-US" dirty="0" err="1"/>
              <a:t>customerid</a:t>
            </a:r>
            <a:endParaRPr lang="en-US" dirty="0"/>
          </a:p>
          <a:p>
            <a:endParaRPr lang="en-US" dirty="0"/>
          </a:p>
          <a:p>
            <a:r>
              <a:rPr lang="en-US" dirty="0"/>
              <a:t>application insights analytics</a:t>
            </a:r>
          </a:p>
          <a:p>
            <a:endParaRPr lang="en-US" dirty="0"/>
          </a:p>
          <a:p>
            <a:r>
              <a:rPr lang="en-US" dirty="0" err="1"/>
              <a:t>sor</a:t>
            </a:r>
            <a:r>
              <a:rPr lang="en-US" dirty="0"/>
              <a:t> of addon or separate based on internal tool used at </a:t>
            </a:r>
            <a:r>
              <a:rPr lang="en-US" dirty="0" err="1"/>
              <a:t>microsoft</a:t>
            </a:r>
            <a:r>
              <a:rPr lang="en-US" dirty="0"/>
              <a:t>, pretty much same as </a:t>
            </a:r>
            <a:r>
              <a:rPr lang="en-US" dirty="0" err="1"/>
              <a:t>sql</a:t>
            </a:r>
            <a:r>
              <a:rPr lang="en-US" dirty="0"/>
              <a:t> queries on top</a:t>
            </a:r>
          </a:p>
          <a:p>
            <a:r>
              <a:rPr lang="en-US" dirty="0"/>
              <a:t>of your logging information, also you can run queries on top of that.</a:t>
            </a:r>
          </a:p>
          <a:p>
            <a:endParaRPr lang="en-US" dirty="0"/>
          </a:p>
          <a:p>
            <a:r>
              <a:rPr lang="en-US" dirty="0"/>
              <a:t>really difficult to navigate using portal, real use of </a:t>
            </a:r>
            <a:r>
              <a:rPr lang="en-US" dirty="0" err="1"/>
              <a:t>appinsights</a:t>
            </a:r>
            <a:r>
              <a:rPr lang="en-US" dirty="0"/>
              <a:t> is here in application </a:t>
            </a:r>
            <a:r>
              <a:rPr lang="en-US" dirty="0" err="1"/>
              <a:t>inshgiths</a:t>
            </a:r>
            <a:r>
              <a:rPr lang="en-US" dirty="0"/>
              <a:t> </a:t>
            </a:r>
            <a:r>
              <a:rPr lang="en-US" dirty="0" err="1"/>
              <a:t>analytices</a:t>
            </a:r>
            <a:endParaRPr lang="en-US" dirty="0"/>
          </a:p>
          <a:p>
            <a:endParaRPr lang="en-US" dirty="0"/>
          </a:p>
          <a:p>
            <a:endParaRPr lang="en-US" dirty="0"/>
          </a:p>
          <a:p>
            <a:r>
              <a:rPr lang="en-US" dirty="0"/>
              <a:t>queries over logs</a:t>
            </a:r>
          </a:p>
          <a:p>
            <a:endParaRPr lang="en-US" dirty="0"/>
          </a:p>
          <a:p>
            <a:r>
              <a:rPr lang="en-US" dirty="0"/>
              <a:t>based on datasets</a:t>
            </a:r>
          </a:p>
          <a:p>
            <a:endParaRPr lang="en-US" dirty="0"/>
          </a:p>
          <a:p>
            <a:r>
              <a:rPr lang="en-US" dirty="0"/>
              <a:t>there are number of dimensions that you send to app </a:t>
            </a:r>
            <a:r>
              <a:rPr lang="en-US" dirty="0" err="1"/>
              <a:t>inshgts</a:t>
            </a:r>
            <a:r>
              <a:rPr lang="en-US" dirty="0"/>
              <a:t>, can be used as inputs for queries</a:t>
            </a:r>
          </a:p>
          <a:p>
            <a:endParaRPr lang="en-US" dirty="0"/>
          </a:p>
          <a:p>
            <a:r>
              <a:rPr lang="en-US" dirty="0"/>
              <a:t>where clauses , project , join with datasets</a:t>
            </a:r>
          </a:p>
          <a:p>
            <a:r>
              <a:rPr lang="en-US" dirty="0"/>
              <a:t>render those as table or as charts which would give some graphical information.</a:t>
            </a:r>
          </a:p>
          <a:p>
            <a:r>
              <a:rPr lang="en-US" dirty="0"/>
              <a:t>should not take too long</a:t>
            </a:r>
          </a:p>
          <a:p>
            <a:endParaRPr lang="en-US" dirty="0"/>
          </a:p>
          <a:p>
            <a:r>
              <a:rPr lang="en-US" dirty="0"/>
              <a:t>this is the view that you have in application analytics. </a:t>
            </a:r>
            <a:r>
              <a:rPr lang="en-US" dirty="0" err="1"/>
              <a:t>predfined</a:t>
            </a:r>
            <a:r>
              <a:rPr lang="en-US" dirty="0"/>
              <a:t> queries that comes</a:t>
            </a:r>
          </a:p>
          <a:p>
            <a:endParaRPr lang="en-US" dirty="0"/>
          </a:p>
          <a:p>
            <a:r>
              <a:rPr lang="en-US" dirty="0" err="1"/>
              <a:t>thats</a:t>
            </a:r>
            <a:r>
              <a:rPr lang="en-US" dirty="0"/>
              <a:t> powerful given that </a:t>
            </a:r>
            <a:r>
              <a:rPr lang="en-US" dirty="0" err="1"/>
              <a:t>i</a:t>
            </a:r>
            <a:r>
              <a:rPr lang="en-US" dirty="0"/>
              <a:t> am running query on data</a:t>
            </a:r>
          </a:p>
          <a:p>
            <a:endParaRPr lang="en-US" dirty="0"/>
          </a:p>
          <a:p>
            <a:r>
              <a:rPr lang="en-US" dirty="0"/>
              <a:t>visual studio plugin</a:t>
            </a:r>
          </a:p>
          <a:p>
            <a:endParaRPr lang="en-US" dirty="0"/>
          </a:p>
          <a:p>
            <a:r>
              <a:rPr lang="en-US" dirty="0"/>
              <a:t>90 days , </a:t>
            </a:r>
            <a:r>
              <a:rPr lang="en-US" dirty="0" err="1"/>
              <a:t>continous</a:t>
            </a:r>
            <a:r>
              <a:rPr lang="en-US" dirty="0"/>
              <a:t> export</a:t>
            </a:r>
          </a:p>
          <a:p>
            <a:endParaRPr lang="en-US" dirty="0"/>
          </a:p>
          <a:p>
            <a:r>
              <a:rPr lang="en-US" dirty="0"/>
              <a:t>shift to storage container.</a:t>
            </a:r>
          </a:p>
          <a:p>
            <a:r>
              <a:rPr lang="en-US" dirty="0"/>
              <a:t>join datasets with application </a:t>
            </a:r>
            <a:r>
              <a:rPr lang="en-US" dirty="0" err="1"/>
              <a:t>insgihts</a:t>
            </a:r>
            <a:r>
              <a:rPr lang="en-US" dirty="0"/>
              <a:t> combine data</a:t>
            </a:r>
          </a:p>
          <a:p>
            <a:endParaRPr lang="en-US" dirty="0"/>
          </a:p>
          <a:p>
            <a:r>
              <a:rPr lang="en-US" dirty="0"/>
              <a:t>sounds interesting and want to experiment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59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solidFill>
              </a:rPr>
              <a:t>Monitor your web sites with simple pings to complex</a:t>
            </a:r>
            <a:br>
              <a:rPr lang="en-US" sz="1200" kern="0" dirty="0">
                <a:solidFill>
                  <a:schemeClr val="tx1"/>
                </a:solidFill>
              </a:rPr>
            </a:br>
            <a:r>
              <a:rPr lang="en-US" sz="1200" kern="0" dirty="0">
                <a:solidFill>
                  <a:schemeClr val="tx1"/>
                </a:solidFill>
              </a:rPr>
              <a:t>web tests from points around the world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solidFill>
              </a:rPr>
              <a:t>Quickly diagnose issues by accessing rich </a:t>
            </a:r>
            <a:r>
              <a:rPr lang="en-US" sz="1200" kern="0" spc="30" dirty="0">
                <a:solidFill>
                  <a:schemeClr val="tx1"/>
                </a:solidFill>
              </a:rPr>
              <a:t>application performance data from the client view to dependencies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solidFill>
              </a:rPr>
              <a:t>Real time view of crashes happening on devices, allowing you to focus on fixing key issues with the biggest </a:t>
            </a:r>
            <a:br>
              <a:rPr lang="en-US" sz="1200" kern="0" dirty="0">
                <a:solidFill>
                  <a:schemeClr val="tx1"/>
                </a:solidFill>
              </a:rPr>
            </a:br>
            <a:r>
              <a:rPr lang="en-US" sz="1200" kern="0" dirty="0">
                <a:solidFill>
                  <a:schemeClr val="tx1"/>
                </a:solidFill>
              </a:rPr>
              <a:t>impact first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269D52-CA35-4613-8BBB-B8C8A0A7FB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104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1200" kern="0" spc="50" dirty="0">
                <a:solidFill>
                  <a:schemeClr val="tx1"/>
                </a:solidFill>
              </a:rPr>
              <a:t>Understand where your users are</a:t>
            </a:r>
            <a:br>
              <a:rPr lang="en-US" sz="1200" kern="0" dirty="0">
                <a:solidFill>
                  <a:schemeClr val="tx1"/>
                </a:solidFill>
              </a:rPr>
            </a:br>
            <a:r>
              <a:rPr lang="en-US" sz="1200" kern="0" spc="-30" dirty="0">
                <a:solidFill>
                  <a:schemeClr val="tx1"/>
                </a:solidFill>
              </a:rPr>
              <a:t>coming from and where they spend</a:t>
            </a:r>
            <a:br>
              <a:rPr lang="en-US" sz="1200" kern="0" dirty="0">
                <a:solidFill>
                  <a:schemeClr val="tx1"/>
                </a:solidFill>
              </a:rPr>
            </a:br>
            <a:r>
              <a:rPr lang="en-US" sz="1200" kern="0" dirty="0">
                <a:solidFill>
                  <a:schemeClr val="tx1"/>
                </a:solidFill>
              </a:rPr>
              <a:t>most of their time</a:t>
            </a:r>
            <a:endParaRPr lang="en-US" sz="1200" kern="0" spc="-10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3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1200" kern="0" dirty="0">
                <a:solidFill>
                  <a:schemeClr val="tx1"/>
                </a:solidFill>
              </a:rPr>
              <a:t>Prioritize future investments and</a:t>
            </a:r>
            <a:br>
              <a:rPr lang="en-US" sz="1200" kern="0" dirty="0">
                <a:solidFill>
                  <a:schemeClr val="tx1"/>
                </a:solidFill>
              </a:rPr>
            </a:br>
            <a:r>
              <a:rPr lang="en-US" sz="1200" kern="0" dirty="0">
                <a:solidFill>
                  <a:schemeClr val="tx1"/>
                </a:solidFill>
              </a:rPr>
              <a:t>continuously improve your app</a:t>
            </a:r>
            <a:br>
              <a:rPr lang="en-US" sz="1200" kern="0" dirty="0">
                <a:solidFill>
                  <a:schemeClr val="tx1"/>
                </a:solidFill>
              </a:rPr>
            </a:br>
            <a:r>
              <a:rPr lang="en-US" sz="1200" kern="0" spc="-40" dirty="0">
                <a:solidFill>
                  <a:schemeClr val="tx1"/>
                </a:solidFill>
              </a:rPr>
              <a:t>based on user activity and usage</a:t>
            </a:r>
            <a:br>
              <a:rPr lang="en-US" sz="1200" kern="0" dirty="0">
                <a:solidFill>
                  <a:schemeClr val="tx1"/>
                </a:solidFill>
              </a:rPr>
            </a:br>
            <a:r>
              <a:rPr lang="en-US" sz="1200" kern="0" dirty="0">
                <a:solidFill>
                  <a:schemeClr val="tx1"/>
                </a:solidFill>
              </a:rPr>
              <a:t>patterns and trends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28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are running a </a:t>
            </a:r>
            <a:r>
              <a:rPr lang="en-US" dirty="0" err="1"/>
              <a:t>vm</a:t>
            </a:r>
            <a:r>
              <a:rPr lang="en-US" dirty="0"/>
              <a:t> and want to log </a:t>
            </a:r>
            <a:r>
              <a:rPr lang="en-US" dirty="0" err="1"/>
              <a:t>vm</a:t>
            </a:r>
            <a:r>
              <a:rPr lang="en-US" dirty="0"/>
              <a:t> information you need to add those agents to log information.</a:t>
            </a:r>
          </a:p>
          <a:p>
            <a:endParaRPr lang="en-US" dirty="0"/>
          </a:p>
          <a:p>
            <a:r>
              <a:rPr lang="en-US" dirty="0"/>
              <a:t>custom events. you have to add </a:t>
            </a:r>
            <a:r>
              <a:rPr lang="en-US" dirty="0" err="1"/>
              <a:t>telemetery</a:t>
            </a:r>
            <a:r>
              <a:rPr lang="en-US" dirty="0"/>
              <a:t> client which you can use to track custom </a:t>
            </a:r>
            <a:r>
              <a:rPr lang="en-US" dirty="0" err="1"/>
              <a:t>evnets</a:t>
            </a:r>
            <a:endParaRPr lang="en-US" dirty="0"/>
          </a:p>
          <a:p>
            <a:endParaRPr lang="en-US" dirty="0"/>
          </a:p>
          <a:p>
            <a:r>
              <a:rPr lang="en-US" dirty="0"/>
              <a:t>couple of things to do , its not rocket science its very easy to get started.</a:t>
            </a:r>
          </a:p>
          <a:p>
            <a:endParaRPr lang="en-US" dirty="0"/>
          </a:p>
          <a:p>
            <a:r>
              <a:rPr lang="en-US" dirty="0"/>
              <a:t>do </a:t>
            </a:r>
            <a:r>
              <a:rPr lang="en-US" dirty="0" err="1"/>
              <a:t>i</a:t>
            </a:r>
            <a:r>
              <a:rPr lang="en-US" dirty="0"/>
              <a:t> have to run application on azure? no</a:t>
            </a:r>
          </a:p>
          <a:p>
            <a:endParaRPr lang="en-US" dirty="0"/>
          </a:p>
          <a:p>
            <a:r>
              <a:rPr lang="en-US" dirty="0"/>
              <a:t>if you run your application on local you can still install the agent and push to </a:t>
            </a:r>
            <a:r>
              <a:rPr lang="en-US" dirty="0" err="1"/>
              <a:t>appinsights.appinsights</a:t>
            </a:r>
            <a:r>
              <a:rPr lang="en-US" dirty="0"/>
              <a:t> is a service</a:t>
            </a:r>
          </a:p>
          <a:p>
            <a:endParaRPr lang="en-US" dirty="0"/>
          </a:p>
          <a:p>
            <a:r>
              <a:rPr lang="en-US" dirty="0"/>
              <a:t>mobile application, your app does not have to run on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290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2:28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742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2:28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06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461544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06126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a:t>
            </a:r>
          </a:p>
          <a:p>
            <a:endParaRPr lang="en-US" dirty="0"/>
          </a:p>
          <a:p>
            <a:r>
              <a:rPr lang="en-US" dirty="0"/>
              <a:t>structured logging enrich technical logs with business data</a:t>
            </a:r>
          </a:p>
          <a:p>
            <a:endParaRPr lang="en-US" dirty="0"/>
          </a:p>
          <a:p>
            <a:r>
              <a:rPr lang="en-US" dirty="0"/>
              <a:t>thank you for being here enjoy the rest of the day.</a:t>
            </a:r>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47858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24934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are developers here and how many of you agree with the first image?  Those who agreed should be really lucky to work in the same company, because 2</a:t>
            </a:r>
            <a:r>
              <a:rPr lang="en-US" baseline="30000" dirty="0"/>
              <a:t>nd</a:t>
            </a:r>
            <a:r>
              <a:rPr lang="en-US" dirty="0"/>
              <a:t> image shows the reality.</a:t>
            </a:r>
          </a:p>
          <a:p>
            <a:endParaRPr lang="en-US" dirty="0"/>
          </a:p>
          <a:p>
            <a:r>
              <a:rPr lang="en-US" dirty="0"/>
              <a:t>Story -&gt; “</a:t>
            </a:r>
            <a:r>
              <a:rPr lang="en-US" sz="1200" kern="1200" dirty="0">
                <a:solidFill>
                  <a:schemeClr val="tx1"/>
                </a:solidFill>
                <a:effectLst/>
                <a:latin typeface="+mn-lt"/>
                <a:ea typeface="+mn-ea"/>
                <a:cs typeface="+mn-cs"/>
              </a:rPr>
              <a:t>The application crashed every time I am drinking coke. And when ever it happens, I have restart the browser and enter all the details from the beginning. Please look into the issue and resolve is ASAP</a:t>
            </a:r>
            <a:r>
              <a:rPr lang="en-US" dirty="0"/>
              <a:t>”</a:t>
            </a:r>
          </a:p>
          <a:p>
            <a:endParaRPr lang="en-US" dirty="0"/>
          </a:p>
          <a:p>
            <a:r>
              <a:rPr lang="en-US" dirty="0"/>
              <a:t>Two weeks gone and the customer gets angry , QA team also tried to do the same.</a:t>
            </a:r>
          </a:p>
          <a:p>
            <a:endParaRPr lang="en-US" dirty="0"/>
          </a:p>
          <a:p>
            <a:r>
              <a:rPr lang="en-US" dirty="0"/>
              <a:t>Time out procedure in application and it was never tested before and there was a bug.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2:28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5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who manage 24/7 operations, every applications are different at different situations that is why this topic is important.</a:t>
            </a:r>
          </a:p>
          <a:p>
            <a:r>
              <a:rPr lang="en-US" dirty="0"/>
              <a:t>logs to a file somewhere on the file and distributed to customers who never looked at it again and some of them dint have idea on what to look at when they have problems. all these takes time to identify the problem</a:t>
            </a:r>
          </a:p>
          <a:p>
            <a:r>
              <a:rPr lang="en-US" dirty="0"/>
              <a:t> </a:t>
            </a:r>
          </a:p>
          <a:p>
            <a:r>
              <a:rPr lang="en-US" dirty="0"/>
              <a:t>today we have very different situation each system has become messaging bunch of things, any one in this room build application with just two components ? there are lot of moving pars</a:t>
            </a:r>
          </a:p>
          <a:p>
            <a:endParaRPr lang="en-US" dirty="0"/>
          </a:p>
          <a:p>
            <a:r>
              <a:rPr lang="en-US" dirty="0"/>
              <a:t>there are lot of components in it, </a:t>
            </a:r>
            <a:r>
              <a:rPr lang="en-US" dirty="0" err="1"/>
              <a:t>authentication,authorization,identity</a:t>
            </a:r>
            <a:r>
              <a:rPr lang="en-US" dirty="0"/>
              <a:t> management  so that becomes a service in the cloud some sort of azure ad, auth0 OR SAS providers. storage (</a:t>
            </a:r>
            <a:r>
              <a:rPr lang="en-US" dirty="0" err="1"/>
              <a:t>blobs,cdns</a:t>
            </a:r>
            <a:r>
              <a:rPr lang="en-US" dirty="0"/>
              <a:t>). </a:t>
            </a:r>
            <a:r>
              <a:rPr lang="en-US" dirty="0" err="1"/>
              <a:t>eventhubs</a:t>
            </a:r>
            <a:r>
              <a:rPr lang="en-US" dirty="0"/>
              <a:t> queues </a:t>
            </a:r>
          </a:p>
          <a:p>
            <a:r>
              <a:rPr lang="en-US" dirty="0"/>
              <a:t>to sort of distribute our architecture. we got telemetry of data coming from all over the place.</a:t>
            </a:r>
          </a:p>
          <a:p>
            <a:endParaRPr lang="en-US" dirty="0"/>
          </a:p>
          <a:p>
            <a:r>
              <a:rPr lang="en-US" dirty="0"/>
              <a:t>hello world is not what it used to be , there a lot of things flying around all over the place one of the</a:t>
            </a:r>
          </a:p>
          <a:p>
            <a:r>
              <a:rPr lang="en-US" dirty="0"/>
              <a:t>obvious thing to manage is to log all the things. discover upfront.</a:t>
            </a:r>
          </a:p>
          <a:p>
            <a:endParaRPr lang="en-US" dirty="0"/>
          </a:p>
          <a:p>
            <a:r>
              <a:rPr lang="en-US" dirty="0"/>
              <a:t>when site is down everyone is stressed, you need an answer now after an hour or 4 hours later, you need</a:t>
            </a:r>
          </a:p>
          <a:p>
            <a:r>
              <a:rPr lang="en-US" dirty="0"/>
              <a:t>to find out now.</a:t>
            </a:r>
          </a:p>
          <a:p>
            <a:endParaRPr lang="en-US" dirty="0"/>
          </a:p>
          <a:p>
            <a:r>
              <a:rPr lang="en-US" dirty="0"/>
              <a:t>want to get alerts scale out automatically.</a:t>
            </a:r>
          </a:p>
          <a:p>
            <a:endParaRPr lang="en-US" dirty="0"/>
          </a:p>
          <a:p>
            <a:r>
              <a:rPr lang="en-US" dirty="0"/>
              <a:t>logging:</a:t>
            </a:r>
          </a:p>
          <a:p>
            <a:endParaRPr lang="en-US" dirty="0"/>
          </a:p>
          <a:p>
            <a:r>
              <a:rPr lang="en-US" dirty="0"/>
              <a:t>most log files really suck. typically why would you log stuffs in application</a:t>
            </a:r>
          </a:p>
          <a:p>
            <a:endParaRPr lang="en-US" dirty="0"/>
          </a:p>
          <a:p>
            <a:r>
              <a:rPr lang="en-US" dirty="0"/>
              <a:t>troubleshooting-  did a problem occur? where? our code? machine </a:t>
            </a:r>
          </a:p>
          <a:p>
            <a:r>
              <a:rPr lang="en-US" dirty="0"/>
              <a:t>performance/cost = did we make application slower - how many requests are coming, may be need of addition machines</a:t>
            </a:r>
          </a:p>
          <a:p>
            <a:r>
              <a:rPr lang="en-US" dirty="0"/>
              <a:t>improvement- can a problem be detected or avoided - exception is occurring, what is the causing</a:t>
            </a:r>
          </a:p>
          <a:p>
            <a:r>
              <a:rPr lang="en-US" dirty="0"/>
              <a:t>trends - need more storage? need more servers? - disk runs out of space, how can </a:t>
            </a:r>
            <a:r>
              <a:rPr lang="en-US" dirty="0" err="1"/>
              <a:t>i</a:t>
            </a:r>
            <a:r>
              <a:rPr lang="en-US" dirty="0"/>
              <a:t> fix this </a:t>
            </a:r>
          </a:p>
          <a:p>
            <a:r>
              <a:rPr lang="en-US" dirty="0"/>
              <a:t>customer experience - are people happy? or seeing error after error? 5 seconds to load application </a:t>
            </a:r>
          </a:p>
          <a:p>
            <a:r>
              <a:rPr lang="en-US" dirty="0"/>
              <a:t>business decisions - can we increase sales based on log data/telemetry - page views  number of orders go to your </a:t>
            </a:r>
            <a:r>
              <a:rPr lang="en-US" dirty="0" err="1"/>
              <a:t>transacation</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2522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the number one thing that comes up after you launch is what's going in the database, hats going on live cloud</a:t>
            </a:r>
          </a:p>
          <a:p>
            <a:r>
              <a:rPr lang="en-US" dirty="0"/>
              <a:t>something is not communication server is down and </a:t>
            </a:r>
            <a:r>
              <a:rPr lang="en-US" dirty="0" err="1"/>
              <a:t>i</a:t>
            </a:r>
            <a:r>
              <a:rPr lang="en-US" dirty="0"/>
              <a:t> am getting errors and it happens all the times.</a:t>
            </a:r>
          </a:p>
          <a:p>
            <a:endParaRPr lang="en-US" dirty="0"/>
          </a:p>
          <a:p>
            <a:r>
              <a:rPr lang="en-US" dirty="0" err="1"/>
              <a:t>i</a:t>
            </a:r>
            <a:r>
              <a:rPr lang="en-US" dirty="0"/>
              <a:t> see 80 pages  document on a regular basis  from my customer asking us to answer to questionnaire given </a:t>
            </a:r>
          </a:p>
          <a:p>
            <a:r>
              <a:rPr lang="en-US" dirty="0"/>
              <a:t>by somebody to whom they want to sell their services to.</a:t>
            </a:r>
          </a:p>
          <a:p>
            <a:endParaRPr lang="en-US" dirty="0"/>
          </a:p>
          <a:p>
            <a:r>
              <a:rPr lang="en-US" dirty="0"/>
              <a:t>security audits, review and early detection</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2:40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55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all look serious but this is something fun to implement.</a:t>
            </a:r>
          </a:p>
          <a:p>
            <a:endParaRPr lang="en-US" dirty="0"/>
          </a:p>
          <a:p>
            <a:endParaRPr lang="en-US" dirty="0"/>
          </a:p>
          <a:p>
            <a:r>
              <a:rPr lang="en-US" dirty="0"/>
              <a:t>tracking change history</a:t>
            </a:r>
          </a:p>
          <a:p>
            <a:r>
              <a:rPr lang="en-US" dirty="0"/>
              <a:t>wat sort of changes have been done in the system.</a:t>
            </a:r>
          </a:p>
          <a:p>
            <a:endParaRPr lang="en-US" dirty="0"/>
          </a:p>
          <a:p>
            <a:r>
              <a:rPr lang="en-US" dirty="0"/>
              <a:t>insights to user activity</a:t>
            </a:r>
          </a:p>
          <a:p>
            <a:endParaRPr lang="en-US" dirty="0"/>
          </a:p>
          <a:p>
            <a:r>
              <a:rPr lang="en-US" dirty="0"/>
              <a:t>what to log</a:t>
            </a:r>
          </a:p>
          <a:p>
            <a:r>
              <a:rPr lang="en-US" dirty="0"/>
              <a:t>event logs - no1 thing we start with when we build application. diagnostic trace into blob storage in azure, default logging experience for every application and cloud platform.</a:t>
            </a:r>
          </a:p>
          <a:p>
            <a:endParaRPr lang="en-US" dirty="0"/>
          </a:p>
          <a:p>
            <a:r>
              <a:rPr lang="en-US" dirty="0"/>
              <a:t>audit logs - </a:t>
            </a:r>
          </a:p>
          <a:p>
            <a:r>
              <a:rPr lang="en-US" dirty="0"/>
              <a:t>activity logs - common increasing demand for this , user feature usage.</a:t>
            </a:r>
          </a:p>
          <a:p>
            <a:r>
              <a:rPr lang="en-US" dirty="0"/>
              <a:t>history logs - show to user or customer to track a problem.</a:t>
            </a:r>
          </a:p>
          <a:p>
            <a:endParaRPr lang="en-US" dirty="0"/>
          </a:p>
          <a:p>
            <a:r>
              <a:rPr lang="en-US" dirty="0"/>
              <a:t>things going in the system. </a:t>
            </a:r>
          </a:p>
          <a:p>
            <a:endParaRPr lang="en-US" dirty="0"/>
          </a:p>
          <a:p>
            <a:r>
              <a:rPr lang="en-US" dirty="0"/>
              <a:t>Implement a interface typed implementation so that we can extend method  set of methods that are easy</a:t>
            </a:r>
          </a:p>
          <a:p>
            <a:r>
              <a:rPr lang="en-US" dirty="0"/>
              <a:t>for anybody to write code to (tracing at various levels)</a:t>
            </a:r>
          </a:p>
          <a:p>
            <a:endParaRPr lang="en-US" dirty="0"/>
          </a:p>
          <a:p>
            <a:r>
              <a:rPr lang="en-US" dirty="0"/>
              <a:t>something super simple.</a:t>
            </a:r>
          </a:p>
          <a:p>
            <a:endParaRPr lang="en-US" dirty="0"/>
          </a:p>
          <a:p>
            <a:r>
              <a:rPr lang="en-US" dirty="0"/>
              <a:t>will be giving one pattern, someone may like using DI, dynamic loading of different logger and have</a:t>
            </a:r>
          </a:p>
          <a:p>
            <a:r>
              <a:rPr lang="en-US" dirty="0"/>
              <a:t>that reelect based, its just the concept.</a:t>
            </a:r>
          </a:p>
          <a:p>
            <a:endParaRPr lang="en-US" dirty="0"/>
          </a:p>
          <a:p>
            <a:r>
              <a:rPr lang="en-US" dirty="0" err="1"/>
              <a:t>i</a:t>
            </a:r>
            <a:r>
              <a:rPr lang="en-US" dirty="0"/>
              <a:t> think </a:t>
            </a:r>
            <a:r>
              <a:rPr lang="en-US" dirty="0" err="1"/>
              <a:t>ive</a:t>
            </a:r>
            <a:r>
              <a:rPr lang="en-US" dirty="0"/>
              <a:t> made my point.</a:t>
            </a:r>
          </a:p>
          <a:p>
            <a:endParaRPr lang="en-US" dirty="0"/>
          </a:p>
          <a:p>
            <a:r>
              <a:rPr lang="en-US" dirty="0"/>
              <a:t>best approach is just get it done. </a:t>
            </a:r>
          </a:p>
          <a:p>
            <a:r>
              <a:rPr lang="en-US" dirty="0"/>
              <a:t>single line logger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5775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9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of simple name for a service and </a:t>
            </a:r>
            <a:r>
              <a:rPr lang="en-US" dirty="0" err="1"/>
              <a:t>sdk</a:t>
            </a:r>
            <a:r>
              <a:rPr lang="en-US" dirty="0"/>
              <a:t> that gives lot of information and benefits if you start using it</a:t>
            </a:r>
          </a:p>
          <a:p>
            <a:endParaRPr lang="en-US" dirty="0"/>
          </a:p>
          <a:p>
            <a:r>
              <a:rPr lang="en-US" dirty="0"/>
              <a:t>slicing and dicing information there , of course information has to be provided to app insights that's where</a:t>
            </a:r>
          </a:p>
          <a:p>
            <a:r>
              <a:rPr lang="en-US" dirty="0" err="1"/>
              <a:t>sdk</a:t>
            </a:r>
            <a:r>
              <a:rPr lang="en-US" dirty="0"/>
              <a:t> comes in.</a:t>
            </a:r>
          </a:p>
          <a:p>
            <a:endParaRPr lang="en-US" dirty="0"/>
          </a:p>
          <a:p>
            <a:r>
              <a:rPr lang="en-US" dirty="0"/>
              <a:t>out of the box, also enriches your data. for </a:t>
            </a:r>
            <a:r>
              <a:rPr lang="en-US" dirty="0" err="1"/>
              <a:t>exa</a:t>
            </a:r>
            <a:r>
              <a:rPr lang="en-US" dirty="0"/>
              <a:t>, if you want to correlate specific trace message with your</a:t>
            </a:r>
          </a:p>
          <a:p>
            <a:r>
              <a:rPr lang="en-US" dirty="0" err="1"/>
              <a:t>cpu</a:t>
            </a:r>
            <a:r>
              <a:rPr lang="en-US" dirty="0"/>
              <a:t> machine, the information is already on </a:t>
            </a:r>
            <a:r>
              <a:rPr lang="en-US" dirty="0" err="1"/>
              <a:t>appinsights</a:t>
            </a:r>
            <a:r>
              <a:rPr lang="en-US" dirty="0"/>
              <a:t>, you have </a:t>
            </a:r>
            <a:r>
              <a:rPr lang="en-US" dirty="0" err="1"/>
              <a:t>eto</a:t>
            </a:r>
            <a:r>
              <a:rPr lang="en-US" dirty="0"/>
              <a:t> just query it</a:t>
            </a:r>
          </a:p>
          <a:p>
            <a:endParaRPr lang="en-US" dirty="0"/>
          </a:p>
          <a:p>
            <a:r>
              <a:rPr lang="en-US" dirty="0"/>
              <a:t>it has telemetry - allows you not only to ship login information but also custom events, so that</a:t>
            </a:r>
          </a:p>
          <a:p>
            <a:r>
              <a:rPr lang="en-US" dirty="0"/>
              <a:t>we can correlate event with business information( combine information for analysis)</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36910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typically see in  lot off applications</a:t>
            </a:r>
          </a:p>
          <a:p>
            <a:r>
              <a:rPr lang="en-US" dirty="0"/>
              <a:t>log4net</a:t>
            </a:r>
          </a:p>
          <a:p>
            <a:r>
              <a:rPr lang="en-US" dirty="0" err="1"/>
              <a:t>system.diagonistics</a:t>
            </a:r>
            <a:endParaRPr lang="en-US" dirty="0"/>
          </a:p>
          <a:p>
            <a:r>
              <a:rPr lang="en-US" dirty="0"/>
              <a:t>or we just write to logfile</a:t>
            </a:r>
          </a:p>
          <a:p>
            <a:endParaRPr lang="en-US" dirty="0"/>
          </a:p>
          <a:p>
            <a:r>
              <a:rPr lang="en-US" dirty="0"/>
              <a:t>something happened in the application we log the exception with the error message not the stack trace,</a:t>
            </a:r>
          </a:p>
          <a:p>
            <a:r>
              <a:rPr lang="en-US" dirty="0"/>
              <a:t>machine, not the session of the user probably too basic of log information</a:t>
            </a:r>
          </a:p>
          <a:p>
            <a:endParaRPr lang="en-US" dirty="0"/>
          </a:p>
          <a:p>
            <a:r>
              <a:rPr lang="en-US" dirty="0"/>
              <a:t>that does not help much in understanding or troubleshooting the problem.</a:t>
            </a:r>
          </a:p>
          <a:p>
            <a:endParaRPr lang="en-US" dirty="0"/>
          </a:p>
          <a:p>
            <a:endParaRPr lang="en-US" dirty="0"/>
          </a:p>
          <a:p>
            <a:r>
              <a:rPr lang="en-US" dirty="0"/>
              <a:t>error : null reference error occurred, value cannot be null</a:t>
            </a:r>
          </a:p>
          <a:p>
            <a:endParaRPr lang="en-US" dirty="0"/>
          </a:p>
          <a:p>
            <a:r>
              <a:rPr lang="en-US" dirty="0" err="1"/>
              <a:t>thats</a:t>
            </a:r>
            <a:r>
              <a:rPr lang="en-US" dirty="0"/>
              <a:t> the cause of the exception. why the value is null where did it come from? </a:t>
            </a:r>
            <a:r>
              <a:rPr lang="en-US" dirty="0" err="1"/>
              <a:t>i</a:t>
            </a:r>
            <a:r>
              <a:rPr lang="en-US" dirty="0"/>
              <a:t> have no idea.</a:t>
            </a:r>
          </a:p>
          <a:p>
            <a:endParaRPr lang="en-US" dirty="0"/>
          </a:p>
          <a:p>
            <a:r>
              <a:rPr lang="en-US" dirty="0"/>
              <a:t>typical log that you could find in lot of projects, everyone in this room have seen log files log this.</a:t>
            </a:r>
          </a:p>
          <a:p>
            <a:endParaRPr lang="en-US" dirty="0"/>
          </a:p>
          <a:p>
            <a:r>
              <a:rPr lang="en-US" dirty="0"/>
              <a:t>this is not the information you want to </a:t>
            </a:r>
            <a:r>
              <a:rPr lang="en-US" dirty="0" err="1"/>
              <a:t>habe</a:t>
            </a:r>
            <a:r>
              <a:rPr lang="en-US" dirty="0"/>
              <a:t> basically to troubleshoot .</a:t>
            </a:r>
          </a:p>
          <a:p>
            <a:endParaRPr lang="en-US" dirty="0"/>
          </a:p>
          <a:p>
            <a:r>
              <a:rPr lang="en-US" dirty="0"/>
              <a:t>typical log file really sucks for example if user has </a:t>
            </a:r>
            <a:r>
              <a:rPr lang="en-US" dirty="0" err="1"/>
              <a:t>loggedin</a:t>
            </a:r>
            <a:r>
              <a:rPr lang="en-US" dirty="0"/>
              <a:t> with username password or using</a:t>
            </a:r>
          </a:p>
          <a:p>
            <a:r>
              <a:rPr lang="en-US" dirty="0"/>
              <a:t>external providers such as ad, all the context missing in typical log file.</a:t>
            </a:r>
          </a:p>
          <a:p>
            <a:endParaRPr lang="en-US" dirty="0"/>
          </a:p>
          <a:p>
            <a:r>
              <a:rPr lang="en-US" dirty="0"/>
              <a:t>one consistent view on top of all log files</a:t>
            </a:r>
          </a:p>
          <a:p>
            <a:endParaRPr lang="en-US" dirty="0"/>
          </a:p>
          <a:p>
            <a:r>
              <a:rPr lang="en-US" dirty="0"/>
              <a:t>report and </a:t>
            </a:r>
            <a:r>
              <a:rPr lang="en-US" dirty="0" err="1"/>
              <a:t>analyse</a:t>
            </a:r>
            <a:r>
              <a:rPr lang="en-US" dirty="0"/>
              <a:t>. process the data that you get off from machines make them searchable and </a:t>
            </a:r>
          </a:p>
          <a:p>
            <a:r>
              <a:rPr lang="en-US" dirty="0"/>
              <a:t>use </a:t>
            </a:r>
            <a:r>
              <a:rPr lang="en-US" dirty="0" err="1"/>
              <a:t>them.solutions</a:t>
            </a:r>
            <a:r>
              <a:rPr lang="en-US" dirty="0"/>
              <a:t> like elastic search view on top (</a:t>
            </a:r>
            <a:r>
              <a:rPr lang="en-US" dirty="0" err="1"/>
              <a:t>combusom</a:t>
            </a:r>
            <a:r>
              <a:rPr lang="en-US" dirty="0"/>
              <a:t> to </a:t>
            </a:r>
            <a:r>
              <a:rPr lang="en-US" dirty="0" err="1"/>
              <a:t>stepup</a:t>
            </a:r>
            <a:r>
              <a:rPr lang="en-US" dirty="0"/>
              <a:t> and you need to</a:t>
            </a:r>
          </a:p>
          <a:p>
            <a:r>
              <a:rPr lang="en-US" dirty="0"/>
              <a:t>spin up machines in order to process which is time consuming)</a:t>
            </a:r>
          </a:p>
          <a:p>
            <a:endParaRPr lang="en-US" dirty="0"/>
          </a:p>
          <a:p>
            <a:r>
              <a:rPr lang="en-US" dirty="0"/>
              <a:t>correlate everything and read the content and figure out why something happening.</a:t>
            </a:r>
          </a:p>
          <a:p>
            <a:endParaRPr lang="en-US" dirty="0"/>
          </a:p>
          <a:p>
            <a:r>
              <a:rPr lang="en-US" dirty="0" err="1"/>
              <a:t>serilog</a:t>
            </a:r>
            <a:r>
              <a:rPr lang="en-US" dirty="0"/>
              <a:t> or semantic logging. message link to specific context.</a:t>
            </a:r>
          </a:p>
          <a:p>
            <a:endParaRPr lang="en-US" dirty="0"/>
          </a:p>
          <a:p>
            <a:r>
              <a:rPr lang="en-US" dirty="0" err="1"/>
              <a:t>eventsource</a:t>
            </a:r>
            <a:r>
              <a:rPr lang="en-US" dirty="0"/>
              <a:t> something inside the dotnet framework really good way of structured logging.</a:t>
            </a:r>
          </a:p>
          <a:p>
            <a:endParaRPr lang="en-US" dirty="0"/>
          </a:p>
          <a:p>
            <a:endParaRPr lang="en-US" dirty="0"/>
          </a:p>
          <a:p>
            <a:r>
              <a:rPr lang="en-US" dirty="0"/>
              <a:t>its not really difficult to write these log statements, create a custom class with information needed</a:t>
            </a:r>
          </a:p>
          <a:p>
            <a:r>
              <a:rPr lang="en-US" dirty="0"/>
              <a:t>and you can console those values with </a:t>
            </a:r>
            <a:r>
              <a:rPr lang="en-US" dirty="0" err="1"/>
              <a:t>appinsights</a:t>
            </a:r>
            <a:r>
              <a:rPr lang="en-US" dirty="0"/>
              <a:t>.</a:t>
            </a:r>
          </a:p>
          <a:p>
            <a:endParaRPr lang="en-US" dirty="0"/>
          </a:p>
          <a:p>
            <a:r>
              <a:rPr lang="en-US" dirty="0" err="1"/>
              <a:t>serilog</a:t>
            </a:r>
            <a:r>
              <a:rPr lang="en-US" dirty="0"/>
              <a:t> very similar to log4net, structured logging is </a:t>
            </a:r>
            <a:r>
              <a:rPr lang="en-US" dirty="0" err="1"/>
              <a:t>embeded</a:t>
            </a:r>
            <a:r>
              <a:rPr lang="en-US" dirty="0"/>
              <a:t>. </a:t>
            </a:r>
            <a:r>
              <a:rPr lang="en-US" dirty="0" err="1"/>
              <a:t>serilog</a:t>
            </a:r>
            <a:r>
              <a:rPr lang="en-US" dirty="0"/>
              <a:t> will also log string messages and </a:t>
            </a:r>
          </a:p>
          <a:p>
            <a:r>
              <a:rPr lang="en-US" dirty="0"/>
              <a:t>context. example which customer you are creating</a:t>
            </a:r>
          </a:p>
          <a:p>
            <a:endParaRPr lang="en-US" dirty="0"/>
          </a:p>
          <a:p>
            <a:r>
              <a:rPr lang="en-US" dirty="0"/>
              <a:t>links you can link to write to </a:t>
            </a:r>
            <a:r>
              <a:rPr lang="en-US" dirty="0" err="1"/>
              <a:t>database,appinsights</a:t>
            </a:r>
            <a:r>
              <a:rPr lang="en-US" dirty="0"/>
              <a:t> </a:t>
            </a:r>
            <a:r>
              <a:rPr lang="en-US" dirty="0" err="1"/>
              <a:t>etc</a:t>
            </a:r>
            <a:r>
              <a:rPr lang="en-US" dirty="0"/>
              <a:t> with </a:t>
            </a:r>
            <a:r>
              <a:rPr lang="en-US" dirty="0" err="1"/>
              <a:t>nuget</a:t>
            </a:r>
            <a:r>
              <a:rPr lang="en-US" dirty="0"/>
              <a:t> package </a:t>
            </a:r>
            <a:r>
              <a:rPr lang="en-US" dirty="0" err="1"/>
              <a:t>serilog</a:t>
            </a:r>
            <a:endParaRPr lang="en-US" dirty="0"/>
          </a:p>
          <a:p>
            <a:endParaRPr lang="en-US" dirty="0"/>
          </a:p>
          <a:p>
            <a:r>
              <a:rPr lang="en-US" dirty="0" err="1"/>
              <a:t>serilog.sinks</a:t>
            </a:r>
            <a:endParaRPr lang="en-US" dirty="0"/>
          </a:p>
          <a:p>
            <a:r>
              <a:rPr lang="en-US" dirty="0"/>
              <a:t> - to </a:t>
            </a:r>
            <a:r>
              <a:rPr lang="en-US" dirty="0" err="1"/>
              <a:t>xml,to</a:t>
            </a:r>
            <a:r>
              <a:rPr lang="en-US" dirty="0"/>
              <a:t> </a:t>
            </a:r>
            <a:r>
              <a:rPr lang="en-US" dirty="0" err="1"/>
              <a:t>database,postgress</a:t>
            </a:r>
            <a:r>
              <a:rPr lang="en-US" dirty="0"/>
              <a:t> and </a:t>
            </a:r>
            <a:r>
              <a:rPr lang="en-US" dirty="0" err="1"/>
              <a:t>appinsights</a:t>
            </a:r>
            <a:r>
              <a:rPr lang="en-US" dirty="0"/>
              <a:t> you can install one of this.</a:t>
            </a:r>
          </a:p>
          <a:p>
            <a:endParaRPr lang="en-US" dirty="0"/>
          </a:p>
          <a:p>
            <a:r>
              <a:rPr lang="en-US" dirty="0"/>
              <a:t>search entries that would match the </a:t>
            </a:r>
            <a:r>
              <a:rPr lang="en-US" dirty="0" err="1"/>
              <a:t>speficic</a:t>
            </a:r>
            <a:r>
              <a:rPr lang="en-US" dirty="0"/>
              <a:t> customer.</a:t>
            </a:r>
          </a:p>
          <a:p>
            <a:r>
              <a:rPr lang="en-US" dirty="0"/>
              <a:t>additional information such as </a:t>
            </a:r>
            <a:r>
              <a:rPr lang="en-US" dirty="0" err="1"/>
              <a:t>machineid</a:t>
            </a:r>
            <a:r>
              <a:rPr lang="en-US" dirty="0"/>
              <a:t> </a:t>
            </a:r>
            <a:r>
              <a:rPr lang="en-US" dirty="0" err="1"/>
              <a:t>trhead</a:t>
            </a:r>
            <a:r>
              <a:rPr lang="en-US" dirty="0"/>
              <a:t> etc.</a:t>
            </a:r>
          </a:p>
          <a:p>
            <a:endParaRPr lang="en-US" dirty="0"/>
          </a:p>
          <a:p>
            <a:r>
              <a:rPr lang="en-US" dirty="0"/>
              <a:t>be careful of what you log such s claims,</a:t>
            </a:r>
          </a:p>
          <a:p>
            <a:endParaRPr lang="en-US" dirty="0"/>
          </a:p>
          <a:p>
            <a:r>
              <a:rPr lang="en-US" dirty="0"/>
              <a:t>correlate things</a:t>
            </a:r>
          </a:p>
          <a:p>
            <a:endParaRPr lang="en-US" dirty="0"/>
          </a:p>
          <a:p>
            <a:r>
              <a:rPr lang="en-US" dirty="0"/>
              <a:t>the cloud to the </a:t>
            </a:r>
            <a:r>
              <a:rPr lang="en-US" dirty="0" err="1"/>
              <a:t>rescure</a:t>
            </a:r>
            <a:endParaRPr lang="en-US" dirty="0"/>
          </a:p>
          <a:p>
            <a:endParaRPr lang="en-US" dirty="0"/>
          </a:p>
          <a:p>
            <a:r>
              <a:rPr lang="en-US" dirty="0"/>
              <a:t>- logging and correlating things </a:t>
            </a:r>
          </a:p>
          <a:p>
            <a:r>
              <a:rPr lang="en-US" dirty="0"/>
              <a:t>- </a:t>
            </a:r>
            <a:r>
              <a:rPr lang="en-US" dirty="0" err="1"/>
              <a:t>loganalytics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2:41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82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34.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20-04-2018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20-04-2018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4/20/2018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8362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spTree>
    <p:extLst>
      <p:ext uri="{BB962C8B-B14F-4D97-AF65-F5344CB8AC3E}">
        <p14:creationId xmlns:p14="http://schemas.microsoft.com/office/powerpoint/2010/main" val="77607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40548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176387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95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481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784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tx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2753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2924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3428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2988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657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0195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6138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1">
                <a:solidFill>
                  <a:srgbClr val="FFFFFF"/>
                </a:solidFill>
              </a:defRPr>
            </a:lvl2pPr>
            <a:lvl3pPr marL="227098" indent="0">
              <a:buNone/>
              <a:tabLst/>
              <a:defRPr sz="1961">
                <a:solidFill>
                  <a:srgbClr val="FFFFFF"/>
                </a:solidFill>
              </a:defRPr>
            </a:lvl3pPr>
            <a:lvl4pPr marL="451085" indent="0">
              <a:buNone/>
              <a:defRPr>
                <a:solidFill>
                  <a:srgbClr val="FFFFFF"/>
                </a:solidFill>
              </a:defRPr>
            </a:lvl4pPr>
            <a:lvl5pPr marL="671963"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0029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48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645"/>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12269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5807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3"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54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69243"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1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585607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33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41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solidFill>
                  <a:schemeClr val="bg1"/>
                </a:solidFill>
              </a:defRPr>
            </a:lvl1pPr>
          </a:lstStyle>
          <a:p>
            <a:r>
              <a:rPr lang="en-US" dirty="0"/>
              <a:t>Section title</a:t>
            </a:r>
          </a:p>
        </p:txBody>
      </p:sp>
    </p:spTree>
    <p:extLst>
      <p:ext uri="{BB962C8B-B14F-4D97-AF65-F5344CB8AC3E}">
        <p14:creationId xmlns:p14="http://schemas.microsoft.com/office/powerpoint/2010/main" val="362630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9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0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06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5717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9"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6"/>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1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2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08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53" indent="-28465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71" indent="-27531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20" indent="-2846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7" indent="-22398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97" indent="-22398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158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3080" y="173839"/>
            <a:ext cx="10363200"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8754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77953" y="1402082"/>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9462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457"/>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011F9C49-6C77-4208-AA11-036F4E8A7FB8}" type="datetimeFigureOut">
              <a:rPr lang="en-US" smtClean="0">
                <a:solidFill>
                  <a:srgbClr val="000000"/>
                </a:solidFill>
              </a:rPr>
              <a:pPr defTabSz="914225"/>
              <a:t>4/20/2018</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12E5E80-4611-494C-878B-26E813756901}" type="slidenum">
              <a:rPr lang="en-US" smtClean="0">
                <a:solidFill>
                  <a:srgbClr val="000000"/>
                </a:solidFill>
              </a:rPr>
              <a:pPr defTabSz="914225"/>
              <a:t>‹#›</a:t>
            </a:fld>
            <a:endParaRPr lang="en-US">
              <a:solidFill>
                <a:srgbClr val="000000"/>
              </a:solidFill>
            </a:endParaRPr>
          </a:p>
        </p:txBody>
      </p:sp>
    </p:spTree>
    <p:extLst>
      <p:ext uri="{BB962C8B-B14F-4D97-AF65-F5344CB8AC3E}">
        <p14:creationId xmlns:p14="http://schemas.microsoft.com/office/powerpoint/2010/main" val="34844712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9"/>
            <a:ext cx="11401220" cy="553998"/>
          </a:xfrm>
          <a:prstGeom prst="rect">
            <a:avLst/>
          </a:prstGeom>
        </p:spPr>
        <p:txBody>
          <a:bodyPr/>
          <a:lstStyle>
            <a:lvl1pPr algn="l" defTabSz="914127"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4049"/>
            <a:fld id="{B60359E2-F1E6-40F3-81C3-5A646FA87138}" type="slidenum">
              <a:rPr lang="en-US" smtClean="0">
                <a:solidFill>
                  <a:srgbClr val="000000"/>
                </a:solidFill>
              </a:rPr>
              <a:pPr defTabSz="914049"/>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40247638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8" y="1447801"/>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8" y="1447801"/>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60" y="1447801"/>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167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0324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0648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7702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34423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322781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377103225"/>
      </p:ext>
    </p:extLst>
  </p:cSld>
  <p:clrMapOvr>
    <a:overrideClrMapping bg1="dk1" tx1="lt1" bg2="dk2" tx2="lt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25057950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766506361"/>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1716671723"/>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799832889"/>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67"/>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4864"/>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3504"/>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3045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468963"/>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20" y="289518"/>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51680845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2" y="6356352"/>
            <a:ext cx="2743200" cy="365125"/>
          </a:xfrm>
          <a:prstGeom prst="rect">
            <a:avLst/>
          </a:prstGeom>
        </p:spPr>
        <p:txBody>
          <a:bodyPr/>
          <a:lstStyle/>
          <a:p>
            <a:pPr defTabSz="913923"/>
            <a:fld id="{4020005D-344A-4C00-AA8A-5DF9EEE47552}" type="datetimeFigureOut">
              <a:rPr lang="en-US" smtClean="0">
                <a:solidFill>
                  <a:prstClr val="black">
                    <a:tint val="75000"/>
                  </a:prstClr>
                </a:solidFill>
              </a:rPr>
              <a:pPr defTabSz="913923"/>
              <a:t>4/20/2018</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913923"/>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pPr defTabSz="913923"/>
            <a:fld id="{1BE94753-1794-4F6A-AB2C-BDB42C9E29B1}" type="slidenum">
              <a:rPr lang="en-US" smtClean="0">
                <a:solidFill>
                  <a:prstClr val="black">
                    <a:tint val="75000"/>
                  </a:prstClr>
                </a:solidFill>
              </a:rPr>
              <a:pPr defTabSz="913923"/>
              <a:t>‹#›</a:t>
            </a:fld>
            <a:endParaRPr lang="en-US">
              <a:solidFill>
                <a:prstClr val="black">
                  <a:tint val="75000"/>
                </a:prstClr>
              </a:solidFill>
            </a:endParaRPr>
          </a:p>
        </p:txBody>
      </p:sp>
    </p:spTree>
    <p:extLst>
      <p:ext uri="{BB962C8B-B14F-4D97-AF65-F5344CB8AC3E}">
        <p14:creationId xmlns:p14="http://schemas.microsoft.com/office/powerpoint/2010/main" val="242870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prstGeom prst="rect">
            <a:avLst/>
          </a:prstGeo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47986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5066071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23148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6736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73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447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4128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20681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6773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6589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771528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559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5384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3704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202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0532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8884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94846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94754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798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647466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493730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652590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664783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858757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669437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Tree>
    <p:extLst>
      <p:ext uri="{BB962C8B-B14F-4D97-AF65-F5344CB8AC3E}">
        <p14:creationId xmlns:p14="http://schemas.microsoft.com/office/powerpoint/2010/main" val="110447473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44706389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79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3913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853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609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57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491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Tree>
    <p:extLst>
      <p:ext uri="{BB962C8B-B14F-4D97-AF65-F5344CB8AC3E}">
        <p14:creationId xmlns:p14="http://schemas.microsoft.com/office/powerpoint/2010/main" val="27732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8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33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36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566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95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4/20/2018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2.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7.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7.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7.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image" Target="../media/image25.png"/><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image" Target="../media/image26.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973" r:id="rId32"/>
    <p:sldLayoutId id="214748397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5"/>
            <a:ext cx="11655840" cy="89966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2"/>
            <a:ext cx="11653521" cy="2079990"/>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22679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Lst>
  <p:transition>
    <p:fade/>
  </p:transition>
  <p:txStyles>
    <p:titleStyle>
      <a:lvl1pPr algn="l" defTabSz="913923"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2" marR="0" indent="-335982" algn="l" defTabSz="91392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14" marR="0" indent="-236432" algn="l" defTabSz="9139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59"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944"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30"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287"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249"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11"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173"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23" rtl="0" eaLnBrk="1" latinLnBrk="0" hangingPunct="1">
        <a:defRPr sz="1765" kern="1200">
          <a:solidFill>
            <a:schemeClr val="tx1"/>
          </a:solidFill>
          <a:latin typeface="+mn-lt"/>
          <a:ea typeface="+mn-ea"/>
          <a:cs typeface="+mn-cs"/>
        </a:defRPr>
      </a:lvl1pPr>
      <a:lvl2pPr marL="456962" algn="l" defTabSz="913923" rtl="0" eaLnBrk="1" latinLnBrk="0" hangingPunct="1">
        <a:defRPr sz="1765" kern="1200">
          <a:solidFill>
            <a:schemeClr val="tx1"/>
          </a:solidFill>
          <a:latin typeface="+mn-lt"/>
          <a:ea typeface="+mn-ea"/>
          <a:cs typeface="+mn-cs"/>
        </a:defRPr>
      </a:lvl2pPr>
      <a:lvl3pPr marL="913923" algn="l" defTabSz="913923" rtl="0" eaLnBrk="1" latinLnBrk="0" hangingPunct="1">
        <a:defRPr sz="1765" kern="1200">
          <a:solidFill>
            <a:schemeClr val="tx1"/>
          </a:solidFill>
          <a:latin typeface="+mn-lt"/>
          <a:ea typeface="+mn-ea"/>
          <a:cs typeface="+mn-cs"/>
        </a:defRPr>
      </a:lvl3pPr>
      <a:lvl4pPr marL="1370885" algn="l" defTabSz="913923" rtl="0" eaLnBrk="1" latinLnBrk="0" hangingPunct="1">
        <a:defRPr sz="1765" kern="1200">
          <a:solidFill>
            <a:schemeClr val="tx1"/>
          </a:solidFill>
          <a:latin typeface="+mn-lt"/>
          <a:ea typeface="+mn-ea"/>
          <a:cs typeface="+mn-cs"/>
        </a:defRPr>
      </a:lvl4pPr>
      <a:lvl5pPr marL="1827846" algn="l" defTabSz="913923" rtl="0" eaLnBrk="1" latinLnBrk="0" hangingPunct="1">
        <a:defRPr sz="1765" kern="1200">
          <a:solidFill>
            <a:schemeClr val="tx1"/>
          </a:solidFill>
          <a:latin typeface="+mn-lt"/>
          <a:ea typeface="+mn-ea"/>
          <a:cs typeface="+mn-cs"/>
        </a:defRPr>
      </a:lvl5pPr>
      <a:lvl6pPr marL="2284807" algn="l" defTabSz="913923" rtl="0" eaLnBrk="1" latinLnBrk="0" hangingPunct="1">
        <a:defRPr sz="1765" kern="1200">
          <a:solidFill>
            <a:schemeClr val="tx1"/>
          </a:solidFill>
          <a:latin typeface="+mn-lt"/>
          <a:ea typeface="+mn-ea"/>
          <a:cs typeface="+mn-cs"/>
        </a:defRPr>
      </a:lvl6pPr>
      <a:lvl7pPr marL="2741769" algn="l" defTabSz="913923" rtl="0" eaLnBrk="1" latinLnBrk="0" hangingPunct="1">
        <a:defRPr sz="1765" kern="1200">
          <a:solidFill>
            <a:schemeClr val="tx1"/>
          </a:solidFill>
          <a:latin typeface="+mn-lt"/>
          <a:ea typeface="+mn-ea"/>
          <a:cs typeface="+mn-cs"/>
        </a:defRPr>
      </a:lvl7pPr>
      <a:lvl8pPr marL="3198730" algn="l" defTabSz="913923" rtl="0" eaLnBrk="1" latinLnBrk="0" hangingPunct="1">
        <a:defRPr sz="1765" kern="1200">
          <a:solidFill>
            <a:schemeClr val="tx1"/>
          </a:solidFill>
          <a:latin typeface="+mn-lt"/>
          <a:ea typeface="+mn-ea"/>
          <a:cs typeface="+mn-cs"/>
        </a:defRPr>
      </a:lvl8pPr>
      <a:lvl9pPr marL="3655692" algn="l" defTabSz="913923"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307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hf hdr="0" dt="0"/>
  <p:txStyles>
    <p:titleStyle>
      <a:lvl1pPr algn="l" defTabSz="913785" rtl="0" eaLnBrk="1" latinLnBrk="0" hangingPunct="1">
        <a:lnSpc>
          <a:spcPct val="90000"/>
        </a:lnSpc>
        <a:spcBef>
          <a:spcPct val="0"/>
        </a:spcBef>
        <a:buNone/>
        <a:defRPr lang="en-US" sz="5199" b="0" kern="1200" cap="none" spc="-100" baseline="0" dirty="0">
          <a:ln w="3175">
            <a:noFill/>
          </a:ln>
          <a:solidFill>
            <a:srgbClr val="616161"/>
          </a:solidFill>
          <a:effectLst/>
          <a:latin typeface="Segoe UI Light"/>
          <a:ea typeface="+mn-ea"/>
          <a:cs typeface="Segoe ui light (Headings)"/>
        </a:defRPr>
      </a:lvl1pPr>
    </p:titleStyle>
    <p:bodyStyle>
      <a:lvl1pPr marL="400089" indent="-400089" algn="l" defTabSz="533453" rtl="0" eaLnBrk="1" latinLnBrk="0" hangingPunct="1">
        <a:spcBef>
          <a:spcPct val="20000"/>
        </a:spcBef>
        <a:buFont typeface="Arial"/>
        <a:buChar char="•"/>
        <a:defRPr sz="1732" kern="1200">
          <a:solidFill>
            <a:schemeClr val="tx1"/>
          </a:solidFill>
          <a:latin typeface="Segoe"/>
          <a:ea typeface="+mn-ea"/>
          <a:cs typeface="Segoe"/>
        </a:defRPr>
      </a:lvl1pPr>
      <a:lvl2pPr marL="866859" indent="-333409" algn="l" defTabSz="533453" rtl="0" eaLnBrk="1" latinLnBrk="0" hangingPunct="1">
        <a:spcBef>
          <a:spcPct val="20000"/>
        </a:spcBef>
        <a:buFont typeface="Arial"/>
        <a:buChar char="–"/>
        <a:defRPr sz="1732" kern="1200">
          <a:solidFill>
            <a:schemeClr val="tx1"/>
          </a:solidFill>
          <a:latin typeface="Segoe"/>
          <a:ea typeface="+mn-ea"/>
          <a:cs typeface="Segoe"/>
        </a:defRPr>
      </a:lvl2pPr>
      <a:lvl3pPr marL="1333629" indent="-266726" algn="l" defTabSz="533453" rtl="0" eaLnBrk="1" latinLnBrk="0" hangingPunct="1">
        <a:spcBef>
          <a:spcPct val="20000"/>
        </a:spcBef>
        <a:buFont typeface="Arial"/>
        <a:buChar char="•"/>
        <a:defRPr sz="1732" kern="1200">
          <a:solidFill>
            <a:schemeClr val="tx1"/>
          </a:solidFill>
          <a:latin typeface="Segoe"/>
          <a:ea typeface="+mn-ea"/>
          <a:cs typeface="Segoe"/>
        </a:defRPr>
      </a:lvl3pPr>
      <a:lvl4pPr marL="1867081" indent="-266726" algn="l" defTabSz="533453" rtl="0" eaLnBrk="1" latinLnBrk="0" hangingPunct="1">
        <a:spcBef>
          <a:spcPct val="20000"/>
        </a:spcBef>
        <a:buFont typeface="Arial"/>
        <a:buChar char="–"/>
        <a:defRPr sz="1732" kern="1200">
          <a:solidFill>
            <a:schemeClr val="tx1"/>
          </a:solidFill>
          <a:latin typeface="Segoe"/>
          <a:ea typeface="+mn-ea"/>
          <a:cs typeface="Segoe"/>
        </a:defRPr>
      </a:lvl4pPr>
      <a:lvl5pPr marL="2400534" indent="-266726" algn="l" defTabSz="533453" rtl="0" eaLnBrk="1" latinLnBrk="0" hangingPunct="1">
        <a:spcBef>
          <a:spcPct val="20000"/>
        </a:spcBef>
        <a:buFont typeface="Arial"/>
        <a:buChar char="»"/>
        <a:defRPr sz="1732" kern="1200">
          <a:solidFill>
            <a:schemeClr val="tx1"/>
          </a:solidFill>
          <a:latin typeface="Segoe"/>
          <a:ea typeface="+mn-ea"/>
          <a:cs typeface="Segoe"/>
        </a:defRPr>
      </a:lvl5pPr>
      <a:lvl6pPr marL="2933987" indent="-266726" algn="l" defTabSz="533453" rtl="0" eaLnBrk="1" latinLnBrk="0" hangingPunct="1">
        <a:spcBef>
          <a:spcPct val="20000"/>
        </a:spcBef>
        <a:buFont typeface="Arial"/>
        <a:buChar char="•"/>
        <a:defRPr sz="2400" kern="1200">
          <a:solidFill>
            <a:schemeClr val="tx1"/>
          </a:solidFill>
          <a:latin typeface="+mn-lt"/>
          <a:ea typeface="+mn-ea"/>
          <a:cs typeface="+mn-cs"/>
        </a:defRPr>
      </a:lvl6pPr>
      <a:lvl7pPr marL="3467438" indent="-266726" algn="l" defTabSz="533453" rtl="0" eaLnBrk="1" latinLnBrk="0" hangingPunct="1">
        <a:spcBef>
          <a:spcPct val="20000"/>
        </a:spcBef>
        <a:buFont typeface="Arial"/>
        <a:buChar char="•"/>
        <a:defRPr sz="2400" kern="1200">
          <a:solidFill>
            <a:schemeClr val="tx1"/>
          </a:solidFill>
          <a:latin typeface="+mn-lt"/>
          <a:ea typeface="+mn-ea"/>
          <a:cs typeface="+mn-cs"/>
        </a:defRPr>
      </a:lvl7pPr>
      <a:lvl8pPr marL="4000891" indent="-266726" algn="l" defTabSz="533453" rtl="0" eaLnBrk="1" latinLnBrk="0" hangingPunct="1">
        <a:spcBef>
          <a:spcPct val="20000"/>
        </a:spcBef>
        <a:buFont typeface="Arial"/>
        <a:buChar char="•"/>
        <a:defRPr sz="2400" kern="1200">
          <a:solidFill>
            <a:schemeClr val="tx1"/>
          </a:solidFill>
          <a:latin typeface="+mn-lt"/>
          <a:ea typeface="+mn-ea"/>
          <a:cs typeface="+mn-cs"/>
        </a:defRPr>
      </a:lvl8pPr>
      <a:lvl9pPr marL="4534341" indent="-266726" algn="l" defTabSz="533453"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453" rtl="0" eaLnBrk="1" latinLnBrk="0" hangingPunct="1">
        <a:defRPr sz="2132" kern="1200">
          <a:solidFill>
            <a:schemeClr val="tx1"/>
          </a:solidFill>
          <a:latin typeface="+mn-lt"/>
          <a:ea typeface="+mn-ea"/>
          <a:cs typeface="+mn-cs"/>
        </a:defRPr>
      </a:lvl1pPr>
      <a:lvl2pPr marL="533453" algn="l" defTabSz="533453" rtl="0" eaLnBrk="1" latinLnBrk="0" hangingPunct="1">
        <a:defRPr sz="2132" kern="1200">
          <a:solidFill>
            <a:schemeClr val="tx1"/>
          </a:solidFill>
          <a:latin typeface="+mn-lt"/>
          <a:ea typeface="+mn-ea"/>
          <a:cs typeface="+mn-cs"/>
        </a:defRPr>
      </a:lvl2pPr>
      <a:lvl3pPr marL="1066904" algn="l" defTabSz="533453" rtl="0" eaLnBrk="1" latinLnBrk="0" hangingPunct="1">
        <a:defRPr sz="2132" kern="1200">
          <a:solidFill>
            <a:schemeClr val="tx1"/>
          </a:solidFill>
          <a:latin typeface="+mn-lt"/>
          <a:ea typeface="+mn-ea"/>
          <a:cs typeface="+mn-cs"/>
        </a:defRPr>
      </a:lvl3pPr>
      <a:lvl4pPr marL="1600356" algn="l" defTabSz="533453" rtl="0" eaLnBrk="1" latinLnBrk="0" hangingPunct="1">
        <a:defRPr sz="2132" kern="1200">
          <a:solidFill>
            <a:schemeClr val="tx1"/>
          </a:solidFill>
          <a:latin typeface="+mn-lt"/>
          <a:ea typeface="+mn-ea"/>
          <a:cs typeface="+mn-cs"/>
        </a:defRPr>
      </a:lvl4pPr>
      <a:lvl5pPr marL="2133808" algn="l" defTabSz="533453" rtl="0" eaLnBrk="1" latinLnBrk="0" hangingPunct="1">
        <a:defRPr sz="2132" kern="1200">
          <a:solidFill>
            <a:schemeClr val="tx1"/>
          </a:solidFill>
          <a:latin typeface="+mn-lt"/>
          <a:ea typeface="+mn-ea"/>
          <a:cs typeface="+mn-cs"/>
        </a:defRPr>
      </a:lvl5pPr>
      <a:lvl6pPr marL="2667260" algn="l" defTabSz="533453" rtl="0" eaLnBrk="1" latinLnBrk="0" hangingPunct="1">
        <a:defRPr sz="2132" kern="1200">
          <a:solidFill>
            <a:schemeClr val="tx1"/>
          </a:solidFill>
          <a:latin typeface="+mn-lt"/>
          <a:ea typeface="+mn-ea"/>
          <a:cs typeface="+mn-cs"/>
        </a:defRPr>
      </a:lvl6pPr>
      <a:lvl7pPr marL="3200711" algn="l" defTabSz="533453" rtl="0" eaLnBrk="1" latinLnBrk="0" hangingPunct="1">
        <a:defRPr sz="2132" kern="1200">
          <a:solidFill>
            <a:schemeClr val="tx1"/>
          </a:solidFill>
          <a:latin typeface="+mn-lt"/>
          <a:ea typeface="+mn-ea"/>
          <a:cs typeface="+mn-cs"/>
        </a:defRPr>
      </a:lvl7pPr>
      <a:lvl8pPr marL="3734164" algn="l" defTabSz="533453" rtl="0" eaLnBrk="1" latinLnBrk="0" hangingPunct="1">
        <a:defRPr sz="2132" kern="1200">
          <a:solidFill>
            <a:schemeClr val="tx1"/>
          </a:solidFill>
          <a:latin typeface="+mn-lt"/>
          <a:ea typeface="+mn-ea"/>
          <a:cs typeface="+mn-cs"/>
        </a:defRPr>
      </a:lvl8pPr>
      <a:lvl9pPr marL="4267615" algn="l" defTabSz="533453" rtl="0" eaLnBrk="1" latinLnBrk="0" hangingPunct="1">
        <a:defRPr sz="213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7396455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8" r:id="rId34"/>
    <p:sldLayoutId id="2147483969" r:id="rId35"/>
    <p:sldLayoutId id="2147483970" r:id="rId36"/>
    <p:sldLayoutId id="2147483971"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8.png"/><Relationship Id="rId7"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44.emf"/><Relationship Id="rId5" Type="http://schemas.microsoft.com/office/2007/relationships/hdphoto" Target="../media/hdphoto1.wdp"/><Relationship Id="rId4" Type="http://schemas.openxmlformats.org/officeDocument/2006/relationships/image" Target="../media/image43.png"/><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stackoverflow.com/users/1749403/sajeethara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stackblitz.com/@sajeetharan" TargetMode="External"/><Relationship Id="rId4" Type="http://schemas.openxmlformats.org/officeDocument/2006/relationships/hyperlink" Target="https://github.com/sajeetharan"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ajeetharan/AzureBootCampAppInsights" TargetMode="External"/><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hyperlink" Target="https://www.rateevent.com/speeches/SCAAA66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37.gi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8.emf"/><Relationship Id="rId5" Type="http://schemas.microsoft.com/office/2007/relationships/hdphoto" Target="../media/hdphoto1.wdp"/><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azure.microsoft.com/en-us/documentation/articles/app-insights-diagnostic-search/" TargetMode="Externa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hyperlink" Target="https://github.com/Microsoft/ApplicationInsights-Hom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jpg"/><Relationship Id="rId9" Type="http://schemas.openxmlformats.org/officeDocument/2006/relationships/image" Target="../media/image55.png"/><Relationship Id="rId14" Type="http://schemas.openxmlformats.org/officeDocument/2006/relationships/hyperlink" Target="http://azure.microsoft.com/en-us/documentation/articles/app-insights-java-trace-log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43" y="1863314"/>
            <a:ext cx="12014580" cy="2512326"/>
          </a:xfrm>
        </p:spPr>
        <p:txBody>
          <a:bodyPr>
            <a:noAutofit/>
          </a:bodyPr>
          <a:lstStyle/>
          <a:p>
            <a:r>
              <a:rPr lang="en-US" dirty="0"/>
              <a:t>Azure Application Insights and Jupyter Notebook to analyze large scale data</a:t>
            </a:r>
            <a:br>
              <a:rPr lang="en-US" dirty="0"/>
            </a:br>
            <a:endParaRPr lang="en-US" dirty="0"/>
          </a:p>
        </p:txBody>
      </p:sp>
      <p:pic>
        <p:nvPicPr>
          <p:cNvPr id="4" name="Picture 3">
            <a:extLst>
              <a:ext uri="{FF2B5EF4-FFF2-40B4-BE49-F238E27FC236}">
                <a16:creationId xmlns:a16="http://schemas.microsoft.com/office/drawing/2014/main" id="{FE970F9D-CC54-4673-8E83-BFDB5B45A7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22" y="5638826"/>
            <a:ext cx="1371569" cy="1219173"/>
          </a:xfrm>
          <a:prstGeom prst="rect">
            <a:avLst/>
          </a:prstGeom>
        </p:spPr>
      </p:pic>
    </p:spTree>
    <p:extLst>
      <p:ext uri="{BB962C8B-B14F-4D97-AF65-F5344CB8AC3E}">
        <p14:creationId xmlns:p14="http://schemas.microsoft.com/office/powerpoint/2010/main" val="73063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11149013" cy="2087563"/>
          </a:xfrm>
        </p:spPr>
        <p:txBody>
          <a:bodyPr/>
          <a:lstStyle/>
          <a:p>
            <a:pPr defTabSz="913376" fontAlgn="base">
              <a:lnSpc>
                <a:spcPct val="120000"/>
              </a:lnSpc>
              <a:spcBef>
                <a:spcPct val="0"/>
              </a:spcBef>
              <a:spcAft>
                <a:spcPct val="0"/>
              </a:spcAft>
              <a:buSzTx/>
            </a:pPr>
            <a:r>
              <a:rPr lang="en-US" sz="3200" dirty="0">
                <a:solidFill>
                  <a:srgbClr val="6B2A7A"/>
                </a:solidFill>
              </a:rPr>
              <a:t>Out-of-the-box experience</a:t>
            </a: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Provides a summary of the application’s health - availability, performance and usage</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bg2"/>
                </a:solidFill>
              </a:rPr>
              <a:t>Paired timeline allows users to quickly correlate metrics and identify trends</a:t>
            </a:r>
          </a:p>
        </p:txBody>
      </p:sp>
      <p:sp>
        <p:nvSpPr>
          <p:cNvPr id="3" name="Title 2"/>
          <p:cNvSpPr>
            <a:spLocks noGrp="1"/>
          </p:cNvSpPr>
          <p:nvPr>
            <p:ph type="title" idx="4294967295"/>
          </p:nvPr>
        </p:nvSpPr>
        <p:spPr>
          <a:xfrm>
            <a:off x="222191" y="189415"/>
            <a:ext cx="11149013" cy="665163"/>
          </a:xfrm>
        </p:spPr>
        <p:txBody>
          <a:bodyPr/>
          <a:lstStyle/>
          <a:p>
            <a:r>
              <a:rPr lang="en-US" dirty="0">
                <a:solidFill>
                  <a:schemeClr val="tx1"/>
                </a:solidFill>
              </a:rPr>
              <a:t>Overview Blade</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sp>
        <p:nvSpPr>
          <p:cNvPr id="38" name="Freeform 5"/>
          <p:cNvSpPr>
            <a:spLocks/>
          </p:cNvSpPr>
          <p:nvPr/>
        </p:nvSpPr>
        <p:spPr bwMode="auto">
          <a:xfrm>
            <a:off x="8624661" y="5065209"/>
            <a:ext cx="3234035" cy="1126216"/>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39" name="Freeform 6"/>
          <p:cNvSpPr>
            <a:spLocks/>
          </p:cNvSpPr>
          <p:nvPr/>
        </p:nvSpPr>
        <p:spPr bwMode="auto">
          <a:xfrm>
            <a:off x="8633425" y="4206307"/>
            <a:ext cx="3266902" cy="185365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0" name="Freeform 7"/>
          <p:cNvSpPr>
            <a:spLocks/>
          </p:cNvSpPr>
          <p:nvPr/>
        </p:nvSpPr>
        <p:spPr bwMode="auto">
          <a:xfrm>
            <a:off x="8639998" y="5551631"/>
            <a:ext cx="3218697" cy="87424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3" name="Freeform 8"/>
          <p:cNvSpPr>
            <a:spLocks/>
          </p:cNvSpPr>
          <p:nvPr/>
        </p:nvSpPr>
        <p:spPr bwMode="auto">
          <a:xfrm>
            <a:off x="7432713" y="6296597"/>
            <a:ext cx="2401424" cy="560917"/>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5" name="Freeform 9"/>
          <p:cNvSpPr>
            <a:spLocks/>
          </p:cNvSpPr>
          <p:nvPr/>
        </p:nvSpPr>
        <p:spPr bwMode="auto">
          <a:xfrm>
            <a:off x="8532635" y="6022711"/>
            <a:ext cx="3656914" cy="83480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6" name="Freeform 10"/>
          <p:cNvSpPr>
            <a:spLocks/>
          </p:cNvSpPr>
          <p:nvPr/>
        </p:nvSpPr>
        <p:spPr bwMode="auto">
          <a:xfrm>
            <a:off x="9871385" y="6022712"/>
            <a:ext cx="1290546" cy="681425"/>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7" name="Freeform 11"/>
          <p:cNvSpPr>
            <a:spLocks/>
          </p:cNvSpPr>
          <p:nvPr/>
        </p:nvSpPr>
        <p:spPr bwMode="auto">
          <a:xfrm>
            <a:off x="9939310" y="5400444"/>
            <a:ext cx="714293" cy="650751"/>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8" name="Freeform 12"/>
          <p:cNvSpPr>
            <a:spLocks/>
          </p:cNvSpPr>
          <p:nvPr/>
        </p:nvSpPr>
        <p:spPr bwMode="auto">
          <a:xfrm>
            <a:off x="10215386" y="5569159"/>
            <a:ext cx="602547" cy="482037"/>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9" name="Freeform 13"/>
          <p:cNvSpPr>
            <a:spLocks/>
          </p:cNvSpPr>
          <p:nvPr/>
        </p:nvSpPr>
        <p:spPr bwMode="auto">
          <a:xfrm>
            <a:off x="9564635" y="5461794"/>
            <a:ext cx="650751" cy="104514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0" name="Freeform 14"/>
          <p:cNvSpPr>
            <a:spLocks/>
          </p:cNvSpPr>
          <p:nvPr/>
        </p:nvSpPr>
        <p:spPr bwMode="auto">
          <a:xfrm>
            <a:off x="10215387" y="5805797"/>
            <a:ext cx="652942" cy="2454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1" name="Freeform 15"/>
          <p:cNvSpPr>
            <a:spLocks/>
          </p:cNvSpPr>
          <p:nvPr/>
        </p:nvSpPr>
        <p:spPr bwMode="auto">
          <a:xfrm>
            <a:off x="9753067" y="6051197"/>
            <a:ext cx="462318" cy="582827"/>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2" name="Freeform 16"/>
          <p:cNvSpPr>
            <a:spLocks/>
          </p:cNvSpPr>
          <p:nvPr/>
        </p:nvSpPr>
        <p:spPr bwMode="auto">
          <a:xfrm>
            <a:off x="9921782" y="6051197"/>
            <a:ext cx="946547" cy="652942"/>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3" name="Freeform 17"/>
          <p:cNvSpPr>
            <a:spLocks/>
          </p:cNvSpPr>
          <p:nvPr/>
        </p:nvSpPr>
        <p:spPr bwMode="auto">
          <a:xfrm>
            <a:off x="9926163" y="6425872"/>
            <a:ext cx="2004839" cy="43164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Rectangle 18"/>
          <p:cNvSpPr>
            <a:spLocks noChangeArrowheads="1"/>
          </p:cNvSpPr>
          <p:nvPr/>
        </p:nvSpPr>
        <p:spPr bwMode="auto">
          <a:xfrm>
            <a:off x="8725451" y="6353565"/>
            <a:ext cx="166522" cy="5039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19"/>
          <p:cNvSpPr>
            <a:spLocks/>
          </p:cNvSpPr>
          <p:nvPr/>
        </p:nvSpPr>
        <p:spPr bwMode="auto">
          <a:xfrm>
            <a:off x="8122902" y="6434635"/>
            <a:ext cx="166522" cy="42287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20"/>
          <p:cNvSpPr>
            <a:spLocks/>
          </p:cNvSpPr>
          <p:nvPr/>
        </p:nvSpPr>
        <p:spPr bwMode="auto">
          <a:xfrm>
            <a:off x="8324483" y="6029285"/>
            <a:ext cx="164330" cy="82822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21"/>
          <p:cNvSpPr>
            <a:spLocks/>
          </p:cNvSpPr>
          <p:nvPr/>
        </p:nvSpPr>
        <p:spPr bwMode="auto">
          <a:xfrm>
            <a:off x="8523871" y="5661184"/>
            <a:ext cx="168713" cy="1196330"/>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22"/>
          <p:cNvSpPr>
            <a:spLocks/>
          </p:cNvSpPr>
          <p:nvPr/>
        </p:nvSpPr>
        <p:spPr bwMode="auto">
          <a:xfrm>
            <a:off x="8927030" y="6042431"/>
            <a:ext cx="166522" cy="81508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23"/>
          <p:cNvSpPr>
            <a:spLocks/>
          </p:cNvSpPr>
          <p:nvPr/>
        </p:nvSpPr>
        <p:spPr bwMode="auto">
          <a:xfrm>
            <a:off x="7719745" y="6452163"/>
            <a:ext cx="168713" cy="405350"/>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24"/>
          <p:cNvSpPr>
            <a:spLocks/>
          </p:cNvSpPr>
          <p:nvPr/>
        </p:nvSpPr>
        <p:spPr bwMode="auto">
          <a:xfrm>
            <a:off x="7923516" y="5786074"/>
            <a:ext cx="164330" cy="107143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pic>
        <p:nvPicPr>
          <p:cNvPr id="1026" name="Picture 2" descr="C:\Users\dalek\AppData\Local\Temp\SNAGHTML254967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01" y="2649241"/>
            <a:ext cx="9611048" cy="41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584325"/>
            <a:ext cx="5788025" cy="4814888"/>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Correlate performance and usage in a single view</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30" dirty="0">
                <a:solidFill>
                  <a:schemeClr val="tx1"/>
                </a:solidFill>
              </a:rPr>
              <a:t>Pinpoint problems and investigate</a:t>
            </a:r>
            <a:br>
              <a:rPr lang="en-US" sz="2353" kern="0" dirty="0">
                <a:solidFill>
                  <a:schemeClr val="tx1"/>
                </a:solidFill>
              </a:rPr>
            </a:br>
            <a:r>
              <a:rPr lang="en-US" sz="2353" kern="0" dirty="0">
                <a:solidFill>
                  <a:schemeClr val="tx1"/>
                </a:solidFill>
              </a:rPr>
              <a:t>questions like “Do I have network</a:t>
            </a:r>
            <a:br>
              <a:rPr lang="en-US" sz="2353" kern="0" dirty="0">
                <a:solidFill>
                  <a:schemeClr val="tx1"/>
                </a:solidFill>
              </a:rPr>
            </a:br>
            <a:r>
              <a:rPr lang="en-US" sz="2353" kern="0" spc="-10" dirty="0">
                <a:solidFill>
                  <a:schemeClr val="tx1"/>
                </a:solidFill>
              </a:rPr>
              <a:t>performance issues that hurt user</a:t>
            </a:r>
            <a:br>
              <a:rPr lang="en-US" sz="2353" kern="0" dirty="0">
                <a:solidFill>
                  <a:schemeClr val="tx1"/>
                </a:solidFill>
              </a:rPr>
            </a:br>
            <a:r>
              <a:rPr lang="en-US" sz="2353" kern="0" dirty="0">
                <a:solidFill>
                  <a:schemeClr val="tx1"/>
                </a:solidFill>
              </a:rPr>
              <a:t>adoption?”</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50" dirty="0">
                <a:solidFill>
                  <a:schemeClr val="tx1"/>
                </a:solidFill>
              </a:rPr>
              <a:t>Click on specific metrics, and drill into</a:t>
            </a:r>
            <a:br>
              <a:rPr lang="en-US" sz="2353" kern="0" dirty="0">
                <a:solidFill>
                  <a:schemeClr val="tx1"/>
                </a:solidFill>
              </a:rPr>
            </a:br>
            <a:r>
              <a:rPr lang="en-US" sz="2353" kern="0" spc="40" dirty="0">
                <a:solidFill>
                  <a:schemeClr val="tx1"/>
                </a:solidFill>
              </a:rPr>
              <a:t>detailed information and answer</a:t>
            </a:r>
            <a:br>
              <a:rPr lang="en-US" sz="2353" kern="0" dirty="0">
                <a:solidFill>
                  <a:schemeClr val="tx1"/>
                </a:solidFill>
              </a:rPr>
            </a:br>
            <a:r>
              <a:rPr lang="en-US" sz="2353" kern="0" spc="-20" dirty="0">
                <a:solidFill>
                  <a:schemeClr val="tx1"/>
                </a:solidFill>
              </a:rPr>
              <a:t>questions such as “what request is</a:t>
            </a:r>
            <a:br>
              <a:rPr lang="en-US" sz="2353" kern="0" dirty="0">
                <a:solidFill>
                  <a:schemeClr val="tx1"/>
                </a:solidFill>
              </a:rPr>
            </a:br>
            <a:r>
              <a:rPr lang="en-US" sz="2353" kern="0" dirty="0">
                <a:solidFill>
                  <a:schemeClr val="tx1"/>
                </a:solidFill>
              </a:rPr>
              <a:t>failing the most?”</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74" name="Picture 73"/>
          <p:cNvPicPr>
            <a:picLocks noChangeAspect="1"/>
          </p:cNvPicPr>
          <p:nvPr/>
        </p:nvPicPr>
        <p:blipFill rotWithShape="1">
          <a:blip r:embed="rId2"/>
          <a:srcRect l="-1" r="207"/>
          <a:stretch/>
        </p:blipFill>
        <p:spPr>
          <a:xfrm>
            <a:off x="5208537" y="2233767"/>
            <a:ext cx="6806870" cy="4314712"/>
          </a:xfrm>
          <a:prstGeom prst="rect">
            <a:avLst/>
          </a:prstGeom>
          <a:ln w="25400">
            <a:solidFill>
              <a:schemeClr val="tx1"/>
            </a:solidFill>
          </a:ln>
        </p:spPr>
      </p:pic>
      <p:sp>
        <p:nvSpPr>
          <p:cNvPr id="2" name="Rectangle 1"/>
          <p:cNvSpPr/>
          <p:nvPr/>
        </p:nvSpPr>
        <p:spPr>
          <a:xfrm>
            <a:off x="642749" y="918983"/>
            <a:ext cx="716779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Detailed insights with the click of a button</a:t>
            </a:r>
          </a:p>
        </p:txBody>
      </p:sp>
    </p:spTree>
    <p:extLst>
      <p:ext uri="{BB962C8B-B14F-4D97-AF65-F5344CB8AC3E}">
        <p14:creationId xmlns:p14="http://schemas.microsoft.com/office/powerpoint/2010/main" val="166812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1800"/>
            <a:ext cx="4283075" cy="4800600"/>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tx1"/>
                </a:solidFill>
                <a:latin typeface="+mn-lt"/>
              </a:rPr>
              <a:t>Metrics Explorer</a:t>
            </a:r>
            <a:r>
              <a:rPr lang="en-US" sz="2400" kern="0" dirty="0">
                <a:solidFill>
                  <a:schemeClr val="tx1"/>
                </a:solidFill>
              </a:rPr>
              <a:t> provides a flexible multi-dimensional UI over custom and</a:t>
            </a:r>
            <a:br>
              <a:rPr lang="en-US" sz="2400" kern="0" dirty="0">
                <a:solidFill>
                  <a:schemeClr val="tx1"/>
                </a:solidFill>
              </a:rPr>
            </a:br>
            <a:r>
              <a:rPr lang="en-US" sz="2400" kern="0" dirty="0">
                <a:solidFill>
                  <a:schemeClr val="tx1"/>
                </a:solidFill>
              </a:rPr>
              <a:t>out-of-the-box telemetry collected</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50" dirty="0">
                <a:solidFill>
                  <a:schemeClr val="tx1"/>
                </a:solidFill>
                <a:latin typeface="+mn-lt"/>
              </a:rPr>
              <a:t>Diagnostic Search</a:t>
            </a:r>
            <a:r>
              <a:rPr lang="en-US" sz="2400" kern="0" spc="50" dirty="0">
                <a:solidFill>
                  <a:schemeClr val="tx1"/>
                </a:solidFill>
              </a:rPr>
              <a:t> enables</a:t>
            </a:r>
            <a:br>
              <a:rPr lang="en-US" sz="2400" kern="0" dirty="0">
                <a:solidFill>
                  <a:schemeClr val="tx1"/>
                </a:solidFill>
              </a:rPr>
            </a:br>
            <a:r>
              <a:rPr lang="en-US" sz="2400" kern="0" dirty="0">
                <a:solidFill>
                  <a:schemeClr val="tx1"/>
                </a:solidFill>
              </a:rPr>
              <a:t>efficient search over large</a:t>
            </a:r>
            <a:br>
              <a:rPr lang="en-US" sz="2400" kern="0" dirty="0">
                <a:solidFill>
                  <a:schemeClr val="tx1"/>
                </a:solidFill>
              </a:rPr>
            </a:br>
            <a:r>
              <a:rPr lang="en-US" sz="2400" kern="0" spc="50" dirty="0">
                <a:solidFill>
                  <a:schemeClr val="tx1"/>
                </a:solidFill>
              </a:rPr>
              <a:t>sets of data using the</a:t>
            </a:r>
            <a:br>
              <a:rPr lang="en-US" sz="2400" kern="0" dirty="0">
                <a:solidFill>
                  <a:schemeClr val="tx1"/>
                </a:solidFill>
              </a:rPr>
            </a:br>
            <a:r>
              <a:rPr lang="en-US" sz="2400" kern="0" dirty="0">
                <a:solidFill>
                  <a:schemeClr val="tx1"/>
                </a:solidFill>
              </a:rPr>
              <a:t>query experience</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 tools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02151" y="2756682"/>
            <a:ext cx="7621285" cy="3358459"/>
          </a:xfrm>
          <a:prstGeom prst="rect">
            <a:avLst/>
          </a:prstGeom>
          <a:ln w="25400">
            <a:solidFill>
              <a:srgbClr val="000000"/>
            </a:solidFill>
          </a:ln>
        </p:spPr>
      </p:pic>
      <p:sp>
        <p:nvSpPr>
          <p:cNvPr id="7" name="Rectangle 6"/>
          <p:cNvSpPr/>
          <p:nvPr/>
        </p:nvSpPr>
        <p:spPr>
          <a:xfrm>
            <a:off x="642749" y="918983"/>
            <a:ext cx="10435998"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Powerful insights with Metrics Explorer and Diagnostic Search</a:t>
            </a:r>
          </a:p>
        </p:txBody>
      </p:sp>
    </p:spTree>
    <p:extLst>
      <p:ext uri="{BB962C8B-B14F-4D97-AF65-F5344CB8AC3E}">
        <p14:creationId xmlns:p14="http://schemas.microsoft.com/office/powerpoint/2010/main" val="2565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8308975" cy="6977063"/>
          </a:xfrm>
        </p:spPr>
        <p:txBody>
          <a:bodyPr/>
          <a:lstStyle/>
          <a:p>
            <a:pPr defTabSz="913376" fontAlgn="base">
              <a:lnSpc>
                <a:spcPct val="120000"/>
              </a:lnSpc>
              <a:spcBef>
                <a:spcPct val="0"/>
              </a:spcBef>
              <a:spcAft>
                <a:spcPct val="0"/>
              </a:spcAft>
              <a:buSzTx/>
            </a:pPr>
            <a:r>
              <a:rPr lang="en-US" sz="3200" dirty="0">
                <a:solidFill>
                  <a:srgbClr val="6B2A7A"/>
                </a:solidFill>
              </a:rPr>
              <a:t>Identify &amp; triage availability issues</a:t>
            </a:r>
          </a:p>
          <a:p>
            <a:pPr defTabSz="913376" fontAlgn="base">
              <a:lnSpc>
                <a:spcPct val="120000"/>
              </a:lnSpc>
              <a:spcBef>
                <a:spcPct val="0"/>
              </a:spcBef>
              <a:spcAft>
                <a:spcPct val="0"/>
              </a:spcAft>
              <a:buSzTx/>
            </a:pPr>
            <a:endParaRPr lang="en-US" sz="1765" kern="0" dirty="0">
              <a:solidFill>
                <a:schemeClr val="tx1"/>
              </a:solidFill>
            </a:endParaRPr>
          </a:p>
          <a:p>
            <a:pPr defTabSz="913376" fontAlgn="base">
              <a:lnSpc>
                <a:spcPct val="120000"/>
              </a:lnSpc>
              <a:spcBef>
                <a:spcPct val="0"/>
              </a:spcBef>
              <a:spcAft>
                <a:spcPct val="0"/>
              </a:spcAft>
              <a:buSzTx/>
            </a:pPr>
            <a:r>
              <a:rPr lang="en-US" sz="3200" dirty="0">
                <a:solidFill>
                  <a:srgbClr val="6B2A7A"/>
                </a:solidFill>
              </a:rPr>
              <a:t>Diagnose &amp; solve performance problems</a:t>
            </a:r>
          </a:p>
          <a:p>
            <a:pPr defTabSz="913376" fontAlgn="base">
              <a:lnSpc>
                <a:spcPct val="120000"/>
              </a:lnSpc>
              <a:spcBef>
                <a:spcPct val="0"/>
              </a:spcBef>
              <a:spcAft>
                <a:spcPct val="0"/>
              </a:spcAft>
              <a:buSzTx/>
            </a:pPr>
            <a:br>
              <a:rPr lang="en-US" sz="2400" kern="0" spc="30" dirty="0">
                <a:solidFill>
                  <a:schemeClr val="tx1"/>
                </a:solidFill>
              </a:rPr>
            </a:br>
            <a:r>
              <a:rPr lang="en-US" sz="3200" dirty="0">
                <a:solidFill>
                  <a:srgbClr val="6B2A7A"/>
                </a:solidFill>
              </a:rPr>
              <a:t>Mobile crash/sever exception analytics</a:t>
            </a:r>
          </a:p>
          <a:p>
            <a:pPr defTabSz="913376" fontAlgn="base">
              <a:lnSpc>
                <a:spcPct val="120000"/>
              </a:lnSpc>
              <a:spcBef>
                <a:spcPct val="0"/>
              </a:spcBef>
              <a:spcAft>
                <a:spcPct val="0"/>
              </a:spcAft>
              <a:buSzTx/>
            </a:pPr>
            <a:endParaRPr lang="en-US" sz="2400" kern="0" spc="30" dirty="0">
              <a:solidFill>
                <a:schemeClr val="tx1"/>
              </a:solidFill>
            </a:endParaRPr>
          </a:p>
          <a:p>
            <a:pPr defTabSz="913376" fontAlgn="base">
              <a:lnSpc>
                <a:spcPct val="120000"/>
              </a:lnSpc>
              <a:spcBef>
                <a:spcPct val="0"/>
              </a:spcBef>
              <a:spcAft>
                <a:spcPct val="0"/>
              </a:spcAft>
              <a:buSzTx/>
            </a:pPr>
            <a:endParaRPr lang="en-US" sz="24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552" y="642375"/>
            <a:ext cx="4021898" cy="2635510"/>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262361" y="3887530"/>
            <a:ext cx="3745637" cy="2717919"/>
          </a:xfrm>
          <a:prstGeom prst="rect">
            <a:avLst/>
          </a:prstGeom>
          <a:ln w="25400">
            <a:solidFill>
              <a:srgbClr val="000000"/>
            </a:solidFill>
          </a:ln>
        </p:spPr>
      </p:pic>
    </p:spTree>
    <p:extLst>
      <p:ext uri="{BB962C8B-B14F-4D97-AF65-F5344CB8AC3E}">
        <p14:creationId xmlns:p14="http://schemas.microsoft.com/office/powerpoint/2010/main" val="338236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2084388"/>
            <a:ext cx="11147425" cy="3430587"/>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endParaRPr lang="en-US" sz="24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689812" y="1860257"/>
            <a:ext cx="11307652" cy="4917976"/>
          </a:xfrm>
          <a:prstGeom prst="rect">
            <a:avLst/>
          </a:prstGeom>
          <a:ln w="25400">
            <a:solidFill>
              <a:srgbClr val="000000"/>
            </a:solidFill>
          </a:ln>
        </p:spPr>
      </p:pic>
      <p:sp>
        <p:nvSpPr>
          <p:cNvPr id="7" name="Rectangle 6"/>
          <p:cNvSpPr/>
          <p:nvPr/>
        </p:nvSpPr>
        <p:spPr>
          <a:xfrm>
            <a:off x="288759" y="918983"/>
            <a:ext cx="6619232" cy="617990"/>
          </a:xfrm>
          <a:prstGeom prst="rect">
            <a:avLst/>
          </a:prstGeom>
        </p:spPr>
        <p:txBody>
          <a:bodyPr wrap="square">
            <a:spAutoFit/>
          </a:bodyPr>
          <a:lstStyle/>
          <a:p>
            <a:pPr defTabSz="913376" fontAlgn="base">
              <a:lnSpc>
                <a:spcPct val="120000"/>
              </a:lnSpc>
              <a:spcBef>
                <a:spcPct val="0"/>
              </a:spcBef>
              <a:spcAft>
                <a:spcPct val="0"/>
              </a:spcAft>
            </a:pPr>
            <a:r>
              <a:rPr lang="en-US" sz="3137" dirty="0">
                <a:solidFill>
                  <a:srgbClr val="6B2A7A"/>
                </a:solidFill>
                <a:latin typeface="Segoe UI Light"/>
              </a:rPr>
              <a:t>Learn &amp; improve with usage insights</a:t>
            </a:r>
          </a:p>
        </p:txBody>
      </p:sp>
    </p:spTree>
    <p:extLst>
      <p:ext uri="{BB962C8B-B14F-4D97-AF65-F5344CB8AC3E}">
        <p14:creationId xmlns:p14="http://schemas.microsoft.com/office/powerpoint/2010/main" val="188067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4975"/>
            <a:ext cx="5676900" cy="2581275"/>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Add custom metrics and events to</a:t>
            </a:r>
            <a:br>
              <a:rPr lang="en-US" sz="2400" kern="0" dirty="0">
                <a:solidFill>
                  <a:schemeClr val="tx1"/>
                </a:solidFill>
              </a:rPr>
            </a:br>
            <a:r>
              <a:rPr lang="en-US" sz="2400" kern="0" dirty="0">
                <a:solidFill>
                  <a:schemeClr val="tx1"/>
                </a:solidFill>
              </a:rPr>
              <a:t>better track and analyze user activity</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Continuously export data to Azure Blob</a:t>
            </a:r>
            <a:br>
              <a:rPr lang="en-US" sz="2400" kern="0" dirty="0">
                <a:solidFill>
                  <a:schemeClr val="tx1"/>
                </a:solidFill>
              </a:rPr>
            </a:br>
            <a:r>
              <a:rPr lang="en-US" sz="2400" kern="0" spc="-40" dirty="0">
                <a:solidFill>
                  <a:schemeClr val="tx1"/>
                </a:solidFill>
              </a:rPr>
              <a:t>Storage for custom integration with other </a:t>
            </a:r>
            <a:r>
              <a:rPr lang="en-US" sz="2400" kern="0" dirty="0">
                <a:solidFill>
                  <a:schemeClr val="tx1"/>
                </a:solidFill>
              </a:rPr>
              <a:t>data sources and further analysis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6693617" y="1175283"/>
            <a:ext cx="5222721" cy="5546888"/>
          </a:xfrm>
          <a:prstGeom prst="rect">
            <a:avLst/>
          </a:prstGeom>
          <a:ln>
            <a:noFill/>
          </a:ln>
        </p:spPr>
      </p:pic>
      <p:sp>
        <p:nvSpPr>
          <p:cNvPr id="6" name="Rectangle 5"/>
          <p:cNvSpPr/>
          <p:nvPr/>
        </p:nvSpPr>
        <p:spPr>
          <a:xfrm>
            <a:off x="642749" y="918983"/>
            <a:ext cx="388811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Extend telemetry data</a:t>
            </a:r>
          </a:p>
        </p:txBody>
      </p:sp>
      <p:pic>
        <p:nvPicPr>
          <p:cNvPr id="8" name="Picture 7"/>
          <p:cNvPicPr>
            <a:picLocks noChangeAspect="1"/>
          </p:cNvPicPr>
          <p:nvPr/>
        </p:nvPicPr>
        <p:blipFill>
          <a:blip r:embed="rId4"/>
          <a:stretch>
            <a:fillRect/>
          </a:stretch>
        </p:blipFill>
        <p:spPr>
          <a:xfrm>
            <a:off x="511241" y="4295106"/>
            <a:ext cx="5616585" cy="2428567"/>
          </a:xfrm>
          <a:prstGeom prst="rect">
            <a:avLst/>
          </a:prstGeom>
        </p:spPr>
      </p:pic>
    </p:spTree>
    <p:extLst>
      <p:ext uri="{BB962C8B-B14F-4D97-AF65-F5344CB8AC3E}">
        <p14:creationId xmlns:p14="http://schemas.microsoft.com/office/powerpoint/2010/main" val="298253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0"/>
            <a:ext cx="12187096" cy="68575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400" spc="-50" dirty="0">
              <a:solidFill>
                <a:srgbClr val="404040"/>
              </a:solidFill>
              <a:latin typeface="+mj-lt"/>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t>
            </a:r>
            <a:r>
              <a:rPr lang="en-US" sz="4705" dirty="0" err="1">
                <a:solidFill>
                  <a:schemeClr val="tx1"/>
                </a:solidFill>
              </a:rPr>
              <a:t>Jupyter</a:t>
            </a:r>
            <a:r>
              <a:rPr lang="en-US" sz="4705" dirty="0">
                <a:solidFill>
                  <a:schemeClr val="tx1"/>
                </a:solidFill>
              </a:rPr>
              <a:t> Notebook?</a:t>
            </a: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3" name="Rectangle 2">
            <a:extLst>
              <a:ext uri="{FF2B5EF4-FFF2-40B4-BE49-F238E27FC236}">
                <a16:creationId xmlns:a16="http://schemas.microsoft.com/office/drawing/2014/main" id="{59E5404A-CE4A-487C-9D3C-5418CE0B6186}"/>
              </a:ext>
            </a:extLst>
          </p:cNvPr>
          <p:cNvSpPr/>
          <p:nvPr/>
        </p:nvSpPr>
        <p:spPr>
          <a:xfrm>
            <a:off x="606669" y="1250009"/>
            <a:ext cx="10823331" cy="1089529"/>
          </a:xfrm>
          <a:prstGeom prst="rect">
            <a:avLst/>
          </a:prstGeom>
        </p:spPr>
        <p:txBody>
          <a:bodyPr wrap="square">
            <a:spAutoFit/>
          </a:bodyPr>
          <a:lstStyle/>
          <a:p>
            <a:pPr defTabSz="913924" fontAlgn="base">
              <a:lnSpc>
                <a:spcPct val="90000"/>
              </a:lnSpc>
              <a:spcBef>
                <a:spcPct val="0"/>
              </a:spcBef>
              <a:spcAft>
                <a:spcPct val="0"/>
              </a:spcAft>
            </a:pPr>
            <a:r>
              <a:rPr lang="en-US" sz="2400" dirty="0">
                <a:latin typeface="+mj-lt"/>
              </a:rPr>
              <a:t>“An opensource web application to create and share documents that contain live code, equations, visualizations and explanatory text."</a:t>
            </a:r>
            <a:endParaRPr lang="en-US" sz="2400" spc="-50" dirty="0">
              <a:solidFill>
                <a:srgbClr val="404040"/>
              </a:solidFill>
              <a:latin typeface="+mj-lt"/>
            </a:endParaRPr>
          </a:p>
          <a:p>
            <a:pPr algn="ctr" defTabSz="913924" fontAlgn="base">
              <a:lnSpc>
                <a:spcPct val="90000"/>
              </a:lnSpc>
              <a:spcBef>
                <a:spcPct val="0"/>
              </a:spcBef>
              <a:spcAft>
                <a:spcPct val="0"/>
              </a:spcAft>
            </a:pPr>
            <a:endParaRPr lang="en-US" sz="2400" spc="-50" dirty="0">
              <a:solidFill>
                <a:srgbClr val="404040"/>
              </a:solidFill>
              <a:latin typeface="+mj-lt"/>
            </a:endParaRPr>
          </a:p>
        </p:txBody>
      </p:sp>
      <p:grpSp>
        <p:nvGrpSpPr>
          <p:cNvPr id="35" name="Group 34">
            <a:extLst>
              <a:ext uri="{FF2B5EF4-FFF2-40B4-BE49-F238E27FC236}">
                <a16:creationId xmlns:a16="http://schemas.microsoft.com/office/drawing/2014/main" id="{87369F02-F584-4D05-89DD-C71267E64AFF}"/>
              </a:ext>
            </a:extLst>
          </p:cNvPr>
          <p:cNvGrpSpPr/>
          <p:nvPr/>
        </p:nvGrpSpPr>
        <p:grpSpPr>
          <a:xfrm>
            <a:off x="784414" y="3063231"/>
            <a:ext cx="637486" cy="819957"/>
            <a:chOff x="5744168" y="721753"/>
            <a:chExt cx="637576" cy="820073"/>
          </a:xfrm>
        </p:grpSpPr>
        <p:sp>
          <p:nvSpPr>
            <p:cNvPr id="36" name="Oval 35">
              <a:extLst>
                <a:ext uri="{FF2B5EF4-FFF2-40B4-BE49-F238E27FC236}">
                  <a16:creationId xmlns:a16="http://schemas.microsoft.com/office/drawing/2014/main" id="{B5BE8B2C-F793-4C71-A27C-D8BC19BA691A}"/>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667A7A00-FE3B-4038-8504-B7705B669639}"/>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grpSp>
        <p:nvGrpSpPr>
          <p:cNvPr id="38" name="Group 37">
            <a:extLst>
              <a:ext uri="{FF2B5EF4-FFF2-40B4-BE49-F238E27FC236}">
                <a16:creationId xmlns:a16="http://schemas.microsoft.com/office/drawing/2014/main" id="{00332609-4B08-44B3-BABC-3C7EA469D546}"/>
              </a:ext>
            </a:extLst>
          </p:cNvPr>
          <p:cNvGrpSpPr/>
          <p:nvPr/>
        </p:nvGrpSpPr>
        <p:grpSpPr>
          <a:xfrm>
            <a:off x="1509376" y="2933025"/>
            <a:ext cx="4641068" cy="2076598"/>
            <a:chOff x="7404275" y="455559"/>
            <a:chExt cx="4641727" cy="2087648"/>
          </a:xfrm>
        </p:grpSpPr>
        <p:grpSp>
          <p:nvGrpSpPr>
            <p:cNvPr id="40" name="Group 39">
              <a:extLst>
                <a:ext uri="{FF2B5EF4-FFF2-40B4-BE49-F238E27FC236}">
                  <a16:creationId xmlns:a16="http://schemas.microsoft.com/office/drawing/2014/main" id="{C0761A25-1461-4A49-B1DC-0C31E1DA4800}"/>
                </a:ext>
              </a:extLst>
            </p:cNvPr>
            <p:cNvGrpSpPr/>
            <p:nvPr/>
          </p:nvGrpSpPr>
          <p:grpSpPr>
            <a:xfrm>
              <a:off x="7404275" y="455559"/>
              <a:ext cx="4641727" cy="930873"/>
              <a:chOff x="7590294" y="801789"/>
              <a:chExt cx="4641727" cy="930873"/>
            </a:xfrm>
          </p:grpSpPr>
          <p:sp>
            <p:nvSpPr>
              <p:cNvPr id="79" name="TextBox 78">
                <a:extLst>
                  <a:ext uri="{FF2B5EF4-FFF2-40B4-BE49-F238E27FC236}">
                    <a16:creationId xmlns:a16="http://schemas.microsoft.com/office/drawing/2014/main" id="{9C0E1993-6512-4AFF-AEEE-487CA73BB38B}"/>
                  </a:ext>
                </a:extLst>
              </p:cNvPr>
              <p:cNvSpPr txBox="1"/>
              <p:nvPr/>
            </p:nvSpPr>
            <p:spPr>
              <a:xfrm>
                <a:off x="7590294" y="801789"/>
                <a:ext cx="2911392" cy="633795"/>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Language of choice</a:t>
                </a:r>
              </a:p>
            </p:txBody>
          </p:sp>
          <p:sp>
            <p:nvSpPr>
              <p:cNvPr id="80" name="TextBox 79">
                <a:extLst>
                  <a:ext uri="{FF2B5EF4-FFF2-40B4-BE49-F238E27FC236}">
                    <a16:creationId xmlns:a16="http://schemas.microsoft.com/office/drawing/2014/main" id="{1EE89C5A-F1CF-4CFD-8347-4D2E298B7138}"/>
                  </a:ext>
                </a:extLst>
              </p:cNvPr>
              <p:cNvSpPr txBox="1"/>
              <p:nvPr/>
            </p:nvSpPr>
            <p:spPr>
              <a:xfrm>
                <a:off x="7590294" y="1181979"/>
                <a:ext cx="4641727" cy="550683"/>
              </a:xfrm>
              <a:prstGeom prst="rect">
                <a:avLst/>
              </a:prstGeom>
              <a:noFill/>
            </p:spPr>
            <p:txBody>
              <a:bodyPr wrap="none" lIns="186494" tIns="149196" rIns="186494" bIns="149196" rtlCol="0">
                <a:spAutoFit/>
              </a:bodyPr>
              <a:lstStyle/>
              <a:p>
                <a:pPr defTabSz="932563">
                  <a:lnSpc>
                    <a:spcPct val="90000"/>
                  </a:lnSpc>
                  <a:defRPr/>
                </a:pPr>
                <a:r>
                  <a:rPr lang="en-US" dirty="0"/>
                  <a:t>Edit and run notebooks via a web browser</a:t>
                </a:r>
                <a:endParaRPr lang="en-US" sz="1600" kern="0" dirty="0">
                  <a:solidFill>
                    <a:srgbClr val="404040"/>
                  </a:solidFill>
                  <a:latin typeface="Segoe UI"/>
                </a:endParaRPr>
              </a:p>
            </p:txBody>
          </p:sp>
        </p:grpSp>
        <p:grpSp>
          <p:nvGrpSpPr>
            <p:cNvPr id="41" name="Group 40">
              <a:extLst>
                <a:ext uri="{FF2B5EF4-FFF2-40B4-BE49-F238E27FC236}">
                  <a16:creationId xmlns:a16="http://schemas.microsoft.com/office/drawing/2014/main" id="{E3D34809-A2B9-46F0-AEE8-6F909463C0F7}"/>
                </a:ext>
              </a:extLst>
            </p:cNvPr>
            <p:cNvGrpSpPr/>
            <p:nvPr/>
          </p:nvGrpSpPr>
          <p:grpSpPr>
            <a:xfrm>
              <a:off x="7404275" y="1612334"/>
              <a:ext cx="3291485" cy="930873"/>
              <a:chOff x="7590294" y="2161552"/>
              <a:chExt cx="3291485" cy="930873"/>
            </a:xfrm>
          </p:grpSpPr>
          <p:sp>
            <p:nvSpPr>
              <p:cNvPr id="72" name="TextBox 71">
                <a:extLst>
                  <a:ext uri="{FF2B5EF4-FFF2-40B4-BE49-F238E27FC236}">
                    <a16:creationId xmlns:a16="http://schemas.microsoft.com/office/drawing/2014/main" id="{9335F19B-E328-4188-8C5B-1308F4736226}"/>
                  </a:ext>
                </a:extLst>
              </p:cNvPr>
              <p:cNvSpPr txBox="1"/>
              <p:nvPr/>
            </p:nvSpPr>
            <p:spPr>
              <a:xfrm>
                <a:off x="7590294" y="2161552"/>
                <a:ext cx="2911392"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Big data integration</a:t>
                </a:r>
              </a:p>
            </p:txBody>
          </p:sp>
          <p:sp>
            <p:nvSpPr>
              <p:cNvPr id="78" name="TextBox 77">
                <a:extLst>
                  <a:ext uri="{FF2B5EF4-FFF2-40B4-BE49-F238E27FC236}">
                    <a16:creationId xmlns:a16="http://schemas.microsoft.com/office/drawing/2014/main" id="{03542744-BDF7-46CA-8890-7C1876CA5709}"/>
                  </a:ext>
                </a:extLst>
              </p:cNvPr>
              <p:cNvSpPr txBox="1"/>
              <p:nvPr/>
            </p:nvSpPr>
            <p:spPr>
              <a:xfrm>
                <a:off x="7590294" y="2541742"/>
                <a:ext cx="3291485" cy="550683"/>
              </a:xfrm>
              <a:prstGeom prst="rect">
                <a:avLst/>
              </a:prstGeom>
              <a:noFill/>
            </p:spPr>
            <p:txBody>
              <a:bodyPr wrap="none" lIns="186494" tIns="149196" rIns="186494" bIns="149196" rtlCol="0">
                <a:spAutoFit/>
              </a:bodyPr>
              <a:lstStyle/>
              <a:p>
                <a:pPr defTabSz="932563">
                  <a:lnSpc>
                    <a:spcPct val="90000"/>
                  </a:lnSpc>
                </a:pPr>
                <a:r>
                  <a:rPr lang="en-US" dirty="0"/>
                  <a:t>The kernels and a dashboard</a:t>
                </a:r>
                <a:endParaRPr lang="en-US" sz="1600" kern="0" dirty="0">
                  <a:solidFill>
                    <a:srgbClr val="404040"/>
                  </a:solidFill>
                  <a:latin typeface="Segoe UI"/>
                </a:endParaRPr>
              </a:p>
            </p:txBody>
          </p:sp>
        </p:grpSp>
      </p:grpSp>
      <p:grpSp>
        <p:nvGrpSpPr>
          <p:cNvPr id="81" name="Group 80">
            <a:extLst>
              <a:ext uri="{FF2B5EF4-FFF2-40B4-BE49-F238E27FC236}">
                <a16:creationId xmlns:a16="http://schemas.microsoft.com/office/drawing/2014/main" id="{77FF0F5C-D2DF-4304-9834-8CDD84A281CA}"/>
              </a:ext>
            </a:extLst>
          </p:cNvPr>
          <p:cNvGrpSpPr/>
          <p:nvPr/>
        </p:nvGrpSpPr>
        <p:grpSpPr>
          <a:xfrm>
            <a:off x="781039" y="4189666"/>
            <a:ext cx="637486" cy="819957"/>
            <a:chOff x="5744168" y="721753"/>
            <a:chExt cx="637576" cy="820073"/>
          </a:xfrm>
        </p:grpSpPr>
        <p:sp>
          <p:nvSpPr>
            <p:cNvPr id="82" name="Oval 81">
              <a:extLst>
                <a:ext uri="{FF2B5EF4-FFF2-40B4-BE49-F238E27FC236}">
                  <a16:creationId xmlns:a16="http://schemas.microsoft.com/office/drawing/2014/main" id="{77CC8B4C-67BA-4D3D-A6DF-4DA6AFC2FF37}"/>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0D903382-8538-42CD-815F-08CD81747309}"/>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spTree>
    <p:extLst>
      <p:ext uri="{BB962C8B-B14F-4D97-AF65-F5344CB8AC3E}">
        <p14:creationId xmlns:p14="http://schemas.microsoft.com/office/powerpoint/2010/main" val="489956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7036"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Here comes Azure Notebook</a:t>
            </a: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73" name="Rectangle 72"/>
          <p:cNvSpPr/>
          <p:nvPr/>
        </p:nvSpPr>
        <p:spPr>
          <a:xfrm>
            <a:off x="1591591" y="1550798"/>
            <a:ext cx="3009473" cy="1058944"/>
          </a:xfrm>
          <a:prstGeom prst="rect">
            <a:avLst/>
          </a:prstGeom>
        </p:spPr>
        <p:txBody>
          <a:bodyPr wrap="square">
            <a:spAutoFit/>
          </a:bodyPr>
          <a:lstStyle/>
          <a:p>
            <a:pPr defTabSz="914367">
              <a:lnSpc>
                <a:spcPct val="120000"/>
              </a:lnSpc>
            </a:pPr>
            <a:br>
              <a:rPr lang="en-US" sz="1600" dirty="0"/>
            </a:br>
            <a:r>
              <a:rPr lang="en-US" dirty="0"/>
              <a:t>Great memo pad - Write code like a sticky note</a:t>
            </a:r>
            <a:endParaRPr lang="en-US" sz="1600" dirty="0">
              <a:solidFill>
                <a:srgbClr val="404040"/>
              </a:solidFill>
              <a:latin typeface="Segoe UI"/>
            </a:endParaRPr>
          </a:p>
        </p:txBody>
      </p:sp>
      <p:sp>
        <p:nvSpPr>
          <p:cNvPr id="75" name="Rectangle 74"/>
          <p:cNvSpPr/>
          <p:nvPr/>
        </p:nvSpPr>
        <p:spPr>
          <a:xfrm>
            <a:off x="821487" y="1165972"/>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52793" y="4713224"/>
            <a:ext cx="3360093" cy="393890"/>
          </a:xfrm>
          <a:prstGeom prst="rect">
            <a:avLst/>
          </a:prstGeom>
        </p:spPr>
        <p:txBody>
          <a:bodyPr wrap="square">
            <a:spAutoFit/>
          </a:bodyPr>
          <a:lstStyle/>
          <a:p>
            <a:pPr defTabSz="932563">
              <a:lnSpc>
                <a:spcPct val="120000"/>
              </a:lnSpc>
            </a:pPr>
            <a:r>
              <a:rPr lang="en-US" dirty="0"/>
              <a:t>Execute in units of cells </a:t>
            </a:r>
            <a:endParaRPr lang="en-US" sz="1600" dirty="0">
              <a:solidFill>
                <a:srgbClr val="404040"/>
              </a:solidFill>
              <a:latin typeface="Segoe UI"/>
            </a:endParaRPr>
          </a:p>
        </p:txBody>
      </p:sp>
      <p:sp>
        <p:nvSpPr>
          <p:cNvPr id="109" name="Rectangle 108"/>
          <p:cNvSpPr/>
          <p:nvPr/>
        </p:nvSpPr>
        <p:spPr>
          <a:xfrm>
            <a:off x="8269608" y="678503"/>
            <a:ext cx="3382208" cy="892552"/>
          </a:xfrm>
          <a:prstGeom prst="rect">
            <a:avLst/>
          </a:prstGeom>
        </p:spPr>
        <p:txBody>
          <a:bodyPr wrap="square">
            <a:spAutoFit/>
          </a:bodyPr>
          <a:lstStyle/>
          <a:p>
            <a:pPr defTabSz="914367"/>
            <a:r>
              <a:rPr lang="en-US" dirty="0"/>
              <a:t>Great for sharing and collaborative work</a:t>
            </a:r>
          </a:p>
          <a:p>
            <a:pPr defTabSz="914367"/>
            <a:endParaRPr lang="en-US" sz="1600" dirty="0">
              <a:solidFill>
                <a:srgbClr val="404040"/>
              </a:solidFill>
              <a:latin typeface="Segoe UI"/>
            </a:endParaRP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33" name="Rectangle 32">
            <a:extLst>
              <a:ext uri="{FF2B5EF4-FFF2-40B4-BE49-F238E27FC236}">
                <a16:creationId xmlns:a16="http://schemas.microsoft.com/office/drawing/2014/main" id="{55883D85-D8AF-4A8D-B233-931EF4B77B3E}"/>
              </a:ext>
            </a:extLst>
          </p:cNvPr>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grpSp>
        <p:nvGrpSpPr>
          <p:cNvPr id="34" name="Group 33">
            <a:extLst>
              <a:ext uri="{FF2B5EF4-FFF2-40B4-BE49-F238E27FC236}">
                <a16:creationId xmlns:a16="http://schemas.microsoft.com/office/drawing/2014/main" id="{899E63FE-BBF4-4078-A430-C7C4BB4B35FC}"/>
              </a:ext>
            </a:extLst>
          </p:cNvPr>
          <p:cNvGrpSpPr/>
          <p:nvPr/>
        </p:nvGrpSpPr>
        <p:grpSpPr>
          <a:xfrm>
            <a:off x="7551819" y="1928605"/>
            <a:ext cx="3396245" cy="2047640"/>
            <a:chOff x="476448" y="1519013"/>
            <a:chExt cx="2775781" cy="3964212"/>
          </a:xfrm>
        </p:grpSpPr>
        <p:cxnSp>
          <p:nvCxnSpPr>
            <p:cNvPr id="35" name="Straight Connector 34">
              <a:extLst>
                <a:ext uri="{FF2B5EF4-FFF2-40B4-BE49-F238E27FC236}">
                  <a16:creationId xmlns:a16="http://schemas.microsoft.com/office/drawing/2014/main" id="{197996AC-A480-41C6-A34F-56F78DD67DDA}"/>
                </a:ext>
              </a:extLst>
            </p:cNvPr>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AB85F8-8F5A-4C17-9AE0-50318A2A6D01}"/>
                </a:ext>
              </a:extLst>
            </p:cNvPr>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29391F-E1F9-4CC0-A2F7-DE5084A84767}"/>
                </a:ext>
              </a:extLst>
            </p:cNvPr>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36DDEA0-9968-4350-9A98-C0D9060210B7}"/>
                </a:ext>
              </a:extLst>
            </p:cNvPr>
            <p:cNvGrpSpPr/>
            <p:nvPr/>
          </p:nvGrpSpPr>
          <p:grpSpPr>
            <a:xfrm>
              <a:off x="476448" y="1519013"/>
              <a:ext cx="2775781" cy="1071319"/>
              <a:chOff x="367590" y="2017942"/>
              <a:chExt cx="2775781" cy="1071319"/>
            </a:xfrm>
          </p:grpSpPr>
          <p:pic>
            <p:nvPicPr>
              <p:cNvPr id="89" name="Picture 88" descr="people.png">
                <a:extLst>
                  <a:ext uri="{FF2B5EF4-FFF2-40B4-BE49-F238E27FC236}">
                    <a16:creationId xmlns:a16="http://schemas.microsoft.com/office/drawing/2014/main" id="{BD3A967D-590F-441F-97BB-DB99D35523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90" name="Picture 89">
                <a:extLst>
                  <a:ext uri="{FF2B5EF4-FFF2-40B4-BE49-F238E27FC236}">
                    <a16:creationId xmlns:a16="http://schemas.microsoft.com/office/drawing/2014/main" id="{51860A90-742F-4B23-8464-1FC8272AC0F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91" name="Group 90">
                <a:extLst>
                  <a:ext uri="{FF2B5EF4-FFF2-40B4-BE49-F238E27FC236}">
                    <a16:creationId xmlns:a16="http://schemas.microsoft.com/office/drawing/2014/main" id="{4B778D25-E487-459E-AC3F-E672635BF15F}"/>
                  </a:ext>
                </a:extLst>
              </p:cNvPr>
              <p:cNvGrpSpPr/>
              <p:nvPr/>
            </p:nvGrpSpPr>
            <p:grpSpPr>
              <a:xfrm>
                <a:off x="1118303" y="2633636"/>
                <a:ext cx="1824166" cy="455625"/>
                <a:chOff x="336253" y="5273196"/>
                <a:chExt cx="1824166" cy="455625"/>
              </a:xfrm>
            </p:grpSpPr>
            <p:pic>
              <p:nvPicPr>
                <p:cNvPr id="95" name="Picture 94">
                  <a:extLst>
                    <a:ext uri="{FF2B5EF4-FFF2-40B4-BE49-F238E27FC236}">
                      <a16:creationId xmlns:a16="http://schemas.microsoft.com/office/drawing/2014/main" id="{8BEDF351-36F1-46B1-953C-EB8A09A9EAEB}"/>
                    </a:ext>
                  </a:extLst>
                </p:cNvPr>
                <p:cNvPicPr>
                  <a:picLocks noChangeAspect="1"/>
                </p:cNvPicPr>
                <p:nvPr/>
              </p:nvPicPr>
              <p:blipFill>
                <a:blip r:embed="rId6"/>
                <a:stretch>
                  <a:fillRect/>
                </a:stretch>
              </p:blipFill>
              <p:spPr>
                <a:xfrm>
                  <a:off x="336253" y="5273196"/>
                  <a:ext cx="591185" cy="335005"/>
                </a:xfrm>
                <a:prstGeom prst="rect">
                  <a:avLst/>
                </a:prstGeom>
              </p:spPr>
            </p:pic>
            <p:pic>
              <p:nvPicPr>
                <p:cNvPr id="96" name="Picture 95">
                  <a:extLst>
                    <a:ext uri="{FF2B5EF4-FFF2-40B4-BE49-F238E27FC236}">
                      <a16:creationId xmlns:a16="http://schemas.microsoft.com/office/drawing/2014/main" id="{F9881C11-C9E8-4E4B-8739-8F5B93176946}"/>
                    </a:ext>
                  </a:extLst>
                </p:cNvPr>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97" name="Picture 96">
                  <a:extLst>
                    <a:ext uri="{FF2B5EF4-FFF2-40B4-BE49-F238E27FC236}">
                      <a16:creationId xmlns:a16="http://schemas.microsoft.com/office/drawing/2014/main" id="{CBB4EFCC-A276-4A04-ABA8-65441B31AF61}"/>
                    </a:ext>
                  </a:extLst>
                </p:cNvPr>
                <p:cNvPicPr>
                  <a:picLocks noChangeAspect="1"/>
                </p:cNvPicPr>
                <p:nvPr/>
              </p:nvPicPr>
              <p:blipFill>
                <a:blip r:embed="rId8"/>
                <a:stretch>
                  <a:fillRect/>
                </a:stretch>
              </p:blipFill>
              <p:spPr>
                <a:xfrm>
                  <a:off x="1042531" y="5273196"/>
                  <a:ext cx="488108" cy="302162"/>
                </a:xfrm>
                <a:prstGeom prst="rect">
                  <a:avLst/>
                </a:prstGeom>
              </p:spPr>
            </p:pic>
          </p:grpSp>
          <p:pic>
            <p:nvPicPr>
              <p:cNvPr id="92" name="Picture 91" descr="people.png">
                <a:extLst>
                  <a:ext uri="{FF2B5EF4-FFF2-40B4-BE49-F238E27FC236}">
                    <a16:creationId xmlns:a16="http://schemas.microsoft.com/office/drawing/2014/main" id="{BC45D0D7-9C96-4906-8474-047893346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93" name="Picture 92" descr="people.png">
                <a:extLst>
                  <a:ext uri="{FF2B5EF4-FFF2-40B4-BE49-F238E27FC236}">
                    <a16:creationId xmlns:a16="http://schemas.microsoft.com/office/drawing/2014/main" id="{1C15B8B7-E096-4F72-848F-B703875544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94" name="Picture 93" descr="people.png">
                <a:extLst>
                  <a:ext uri="{FF2B5EF4-FFF2-40B4-BE49-F238E27FC236}">
                    <a16:creationId xmlns:a16="http://schemas.microsoft.com/office/drawing/2014/main" id="{7D67BBCD-6A35-4074-ACDD-D8E67CED6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sp>
          <p:nvSpPr>
            <p:cNvPr id="81" name="AutoShape 3">
              <a:extLst>
                <a:ext uri="{FF2B5EF4-FFF2-40B4-BE49-F238E27FC236}">
                  <a16:creationId xmlns:a16="http://schemas.microsoft.com/office/drawing/2014/main" id="{7BD344ED-F309-475C-B2DB-01980EEB9868}"/>
                </a:ext>
              </a:extLst>
            </p:cNvPr>
            <p:cNvSpPr>
              <a:spLocks noChangeAspect="1" noChangeArrowheads="1" noTextEdit="1"/>
            </p:cNvSpPr>
            <p:nvPr/>
          </p:nvSpPr>
          <p:spPr bwMode="auto">
            <a:xfrm>
              <a:off x="2118273" y="3231918"/>
              <a:ext cx="439737" cy="63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cxnSp>
          <p:nvCxnSpPr>
            <p:cNvPr id="44" name="Elbow Connector 628">
              <a:extLst>
                <a:ext uri="{FF2B5EF4-FFF2-40B4-BE49-F238E27FC236}">
                  <a16:creationId xmlns:a16="http://schemas.microsoft.com/office/drawing/2014/main" id="{592C48A6-C7CC-4D20-B623-D6D886A9804C}"/>
                </a:ext>
              </a:extLst>
            </p:cNvPr>
            <p:cNvCxnSpPr>
              <a:cxnSpLocks/>
              <a:endCxn id="95"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630">
              <a:extLst>
                <a:ext uri="{FF2B5EF4-FFF2-40B4-BE49-F238E27FC236}">
                  <a16:creationId xmlns:a16="http://schemas.microsoft.com/office/drawing/2014/main" id="{DA117E2B-5D67-4D18-BC19-97C5A0CB4EBF}"/>
                </a:ext>
              </a:extLst>
            </p:cNvPr>
            <p:cNvCxnSpPr>
              <a:cxnSpLocks/>
              <a:stCxn id="90"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F0750C-604D-4046-884B-6752A924C8C2}"/>
                </a:ext>
              </a:extLst>
            </p:cNvPr>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F52A6E-5A70-4808-B2DD-74D909A9ADDB}"/>
                </a:ext>
              </a:extLst>
            </p:cNvPr>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082301-91BF-4036-B777-7E6E63CC1D68}"/>
                </a:ext>
              </a:extLst>
            </p:cNvPr>
            <p:cNvCxnSpPr>
              <a:cxnSpLocks/>
              <a:endCxn id="97"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A498D60-8D25-4130-84B4-34A0295458B9}"/>
                </a:ext>
              </a:extLst>
            </p:cNvPr>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02B8AE0-B10F-43FE-9F86-AAE7578E826F}"/>
                </a:ext>
              </a:extLst>
            </p:cNvPr>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F0270A-CD01-4468-84F2-727A0383FC58}"/>
                </a:ext>
              </a:extLst>
            </p:cNvPr>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57221A-198A-42F4-9D0E-FD26D30CAF96}"/>
                </a:ext>
              </a:extLst>
            </p:cNvPr>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B4EC030-2F1F-4A90-8B8E-D2C94F64DC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727" y="2876502"/>
            <a:ext cx="10612781" cy="1104996"/>
          </a:xfrm>
          <a:prstGeom prst="rect">
            <a:avLst/>
          </a:prstGeom>
        </p:spPr>
      </p:pic>
    </p:spTree>
    <p:extLst>
      <p:ext uri="{BB962C8B-B14F-4D97-AF65-F5344CB8AC3E}">
        <p14:creationId xmlns:p14="http://schemas.microsoft.com/office/powerpoint/2010/main" val="2095771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7575"/>
          </a:xfrm>
        </p:spPr>
        <p:txBody>
          <a:bodyPr/>
          <a:lstStyle/>
          <a:p>
            <a:pPr algn="l"/>
            <a:r>
              <a:rPr lang="en-US" dirty="0"/>
              <a:t>Let’s code</a:t>
            </a:r>
            <a:br>
              <a:rPr lang="en-US" dirty="0"/>
            </a:br>
            <a:endParaRPr lang="en-US" dirty="0"/>
          </a:p>
        </p:txBody>
      </p:sp>
      <p:sp>
        <p:nvSpPr>
          <p:cNvPr id="3" name="Rectangle 2">
            <a:extLst>
              <a:ext uri="{FF2B5EF4-FFF2-40B4-BE49-F238E27FC236}">
                <a16:creationId xmlns:a16="http://schemas.microsoft.com/office/drawing/2014/main" id="{3C29C099-5B1B-42CE-A5CB-FC67A940CCAC}"/>
              </a:ext>
            </a:extLst>
          </p:cNvPr>
          <p:cNvSpPr/>
          <p:nvPr/>
        </p:nvSpPr>
        <p:spPr>
          <a:xfrm>
            <a:off x="193431" y="1081454"/>
            <a:ext cx="8950569" cy="1824025"/>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dirty="0">
                <a:solidFill>
                  <a:schemeClr val="bg1"/>
                </a:solidFill>
                <a:latin typeface="+mj-lt"/>
              </a:rPr>
              <a:t>Add Azure Application Insights to your ASP.NET Core web application</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bg1"/>
                </a:solidFill>
                <a:latin typeface="+mj-lt"/>
              </a:rPr>
              <a:t>Dive into Azure Notebook with data analysis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40" dirty="0">
                <a:solidFill>
                  <a:schemeClr val="bg1"/>
                </a:solidFill>
                <a:latin typeface="+mj-lt"/>
              </a:rPr>
              <a:t>AppInsights with Azure Notebook saves the day</a:t>
            </a:r>
            <a:endParaRPr lang="en-US" sz="2400" b="1" kern="0" dirty="0">
              <a:solidFill>
                <a:schemeClr val="bg1"/>
              </a:solidFill>
              <a:latin typeface="+mj-lt"/>
            </a:endParaRPr>
          </a:p>
        </p:txBody>
      </p:sp>
    </p:spTree>
    <p:extLst>
      <p:ext uri="{BB962C8B-B14F-4D97-AF65-F5344CB8AC3E}">
        <p14:creationId xmlns:p14="http://schemas.microsoft.com/office/powerpoint/2010/main" val="11556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590" y="129108"/>
            <a:ext cx="8422105" cy="879231"/>
          </a:xfrm>
        </p:spPr>
        <p:txBody>
          <a:bodyPr/>
          <a:lstStyle/>
          <a:p>
            <a:pPr algn="l"/>
            <a:r>
              <a:rPr lang="en-US" b="1" dirty="0"/>
              <a:t>Who wants some stickers?</a:t>
            </a:r>
            <a:br>
              <a:rPr lang="en-US" b="1" dirty="0"/>
            </a:br>
            <a:br>
              <a:rPr lang="en-US" dirty="0"/>
            </a:br>
            <a:endParaRPr lang="en-US" dirty="0"/>
          </a:p>
        </p:txBody>
      </p:sp>
      <p:sp>
        <p:nvSpPr>
          <p:cNvPr id="4" name="TextBox 3">
            <a:extLst>
              <a:ext uri="{FF2B5EF4-FFF2-40B4-BE49-F238E27FC236}">
                <a16:creationId xmlns:a16="http://schemas.microsoft.com/office/drawing/2014/main" id="{753CDACE-2E53-4138-9621-4A9672AD2E5D}"/>
              </a:ext>
            </a:extLst>
          </p:cNvPr>
          <p:cNvSpPr txBox="1"/>
          <p:nvPr/>
        </p:nvSpPr>
        <p:spPr>
          <a:xfrm>
            <a:off x="4235116" y="2021306"/>
            <a:ext cx="3930317" cy="1514261"/>
          </a:xfrm>
          <a:prstGeom prst="rect">
            <a:avLst/>
          </a:prstGeom>
          <a:noFill/>
        </p:spPr>
        <p:txBody>
          <a:bodyPr wrap="square" lIns="182880" tIns="146304" rIns="182880" bIns="146304" rtlCol="0">
            <a:spAutoFit/>
          </a:bodyPr>
          <a:lstStyle/>
          <a:p>
            <a:pPr>
              <a:lnSpc>
                <a:spcPct val="90000"/>
              </a:lnSpc>
              <a:spcAft>
                <a:spcPts val="600"/>
              </a:spcAft>
            </a:pPr>
            <a:r>
              <a:rPr lang="en-US" sz="8800" dirty="0">
                <a:solidFill>
                  <a:schemeClr val="bg1"/>
                </a:solidFill>
              </a:rPr>
              <a:t>Q &amp; A</a:t>
            </a:r>
          </a:p>
        </p:txBody>
      </p:sp>
    </p:spTree>
    <p:extLst>
      <p:ext uri="{BB962C8B-B14F-4D97-AF65-F5344CB8AC3E}">
        <p14:creationId xmlns:p14="http://schemas.microsoft.com/office/powerpoint/2010/main" val="409297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61099-1931-4FFB-BE61-8F2B18822497}"/>
              </a:ext>
            </a:extLst>
          </p:cNvPr>
          <p:cNvSpPr/>
          <p:nvPr/>
        </p:nvSpPr>
        <p:spPr bwMode="auto">
          <a:xfrm>
            <a:off x="4904" y="973"/>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342900" indent="-342900" algn="ctr" defTabSz="913924" fontAlgn="base">
              <a:lnSpc>
                <a:spcPct val="90000"/>
              </a:lnSpc>
              <a:spcBef>
                <a:spcPct val="0"/>
              </a:spcBef>
              <a:spcAft>
                <a:spcPct val="0"/>
              </a:spcAft>
              <a:buFont typeface="Arial" panose="020B0604020202020204" pitchFamily="34" charset="0"/>
              <a:buChar char="•"/>
            </a:pPr>
            <a:endParaRPr lang="en-US" sz="2000" spc="-50" dirty="0">
              <a:solidFill>
                <a:srgbClr val="404040"/>
              </a:solidFill>
              <a:latin typeface="Segoe UI"/>
            </a:endParaRPr>
          </a:p>
        </p:txBody>
      </p:sp>
      <p:sp>
        <p:nvSpPr>
          <p:cNvPr id="4" name="Title 1">
            <a:extLst>
              <a:ext uri="{FF2B5EF4-FFF2-40B4-BE49-F238E27FC236}">
                <a16:creationId xmlns:a16="http://schemas.microsoft.com/office/drawing/2014/main" id="{380DA1DC-50BC-479E-AA1D-54B6281F50EF}"/>
              </a:ext>
            </a:extLst>
          </p:cNvPr>
          <p:cNvSpPr>
            <a:spLocks noGrp="1"/>
          </p:cNvSpPr>
          <p:nvPr>
            <p:ph type="title"/>
          </p:nvPr>
        </p:nvSpPr>
        <p:spPr>
          <a:xfrm>
            <a:off x="180394" y="175236"/>
            <a:ext cx="11655840" cy="899537"/>
          </a:xfrm>
        </p:spPr>
        <p:txBody>
          <a:bodyPr/>
          <a:lstStyle/>
          <a:p>
            <a:pPr algn="l"/>
            <a:r>
              <a:rPr lang="en-US" sz="4705" dirty="0">
                <a:solidFill>
                  <a:schemeClr val="tx1"/>
                </a:solidFill>
              </a:rPr>
              <a:t>Who am I?</a:t>
            </a:r>
          </a:p>
        </p:txBody>
      </p:sp>
      <p:sp>
        <p:nvSpPr>
          <p:cNvPr id="6" name="Text Placeholder 103">
            <a:extLst>
              <a:ext uri="{FF2B5EF4-FFF2-40B4-BE49-F238E27FC236}">
                <a16:creationId xmlns:a16="http://schemas.microsoft.com/office/drawing/2014/main" id="{D555A0D6-BC9F-4648-BC3B-97C9D8E3F477}"/>
              </a:ext>
            </a:extLst>
          </p:cNvPr>
          <p:cNvSpPr txBox="1">
            <a:spLocks/>
          </p:cNvSpPr>
          <p:nvPr/>
        </p:nvSpPr>
        <p:spPr>
          <a:xfrm>
            <a:off x="509953" y="967154"/>
            <a:ext cx="10937631" cy="4320834"/>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Senior Tech Lead at 99X Technology</a:t>
            </a:r>
          </a:p>
          <a:p>
            <a:pPr marL="335982" indent="-335982" defTabSz="913923"/>
            <a:r>
              <a:rPr lang="en-US" sz="2745" dirty="0">
                <a:solidFill>
                  <a:srgbClr val="000000"/>
                </a:solidFill>
                <a:latin typeface="Segoe UI Light"/>
              </a:rPr>
              <a:t>MVP – Visual Studio and related technologies </a:t>
            </a:r>
          </a:p>
          <a:p>
            <a:pPr marL="335982" indent="-335982" defTabSz="913923"/>
            <a:r>
              <a:rPr lang="en-US" sz="2745" dirty="0">
                <a:solidFill>
                  <a:srgbClr val="000000"/>
                </a:solidFill>
                <a:latin typeface="Segoe UI Light"/>
              </a:rPr>
              <a:t>Top Contributor on Stack Overflow </a:t>
            </a:r>
            <a:r>
              <a:rPr lang="en-US" sz="2745" dirty="0">
                <a:solidFill>
                  <a:srgbClr val="000000"/>
                </a:solidFill>
                <a:latin typeface="Segoe UI Light"/>
                <a:hlinkClick r:id="rId3"/>
              </a:rPr>
              <a:t>https://stackoverflow.com/users/1749403/sajeetharan</a:t>
            </a:r>
            <a:r>
              <a:rPr lang="en-US" sz="2745" dirty="0">
                <a:solidFill>
                  <a:srgbClr val="000000"/>
                </a:solidFill>
                <a:latin typeface="Segoe UI Light"/>
              </a:rPr>
              <a:t> </a:t>
            </a:r>
          </a:p>
          <a:p>
            <a:pPr marL="335982" indent="-335982" defTabSz="913923"/>
            <a:r>
              <a:rPr lang="en-US" sz="2745" dirty="0">
                <a:gradFill>
                  <a:gsLst>
                    <a:gs pos="1250">
                      <a:srgbClr val="3F3F3F"/>
                    </a:gs>
                    <a:gs pos="99000">
                      <a:srgbClr val="3F3F3F"/>
                    </a:gs>
                  </a:gsLst>
                  <a:lin ang="5400000" scaled="0"/>
                </a:gradFill>
                <a:latin typeface="Segoe UI Light"/>
              </a:rPr>
              <a:t>Opensource Contributor</a:t>
            </a:r>
          </a:p>
          <a:p>
            <a:pPr marL="0" indent="0" defTabSz="913923">
              <a:buNone/>
            </a:pPr>
            <a:r>
              <a:rPr lang="en-US" sz="2745" dirty="0">
                <a:gradFill>
                  <a:gsLst>
                    <a:gs pos="1250">
                      <a:srgbClr val="3F3F3F"/>
                    </a:gs>
                    <a:gs pos="99000">
                      <a:srgbClr val="3F3F3F"/>
                    </a:gs>
                  </a:gsLst>
                  <a:lin ang="5400000" scaled="0"/>
                </a:gradFill>
                <a:latin typeface="Segoe UI Light"/>
              </a:rPr>
              <a:t>   </a:t>
            </a:r>
            <a:r>
              <a:rPr lang="en-US" sz="2745" dirty="0">
                <a:gradFill>
                  <a:gsLst>
                    <a:gs pos="1250">
                      <a:srgbClr val="3F3F3F"/>
                    </a:gs>
                    <a:gs pos="99000">
                      <a:srgbClr val="3F3F3F"/>
                    </a:gs>
                  </a:gsLst>
                  <a:lin ang="5400000" scaled="0"/>
                </a:gradFill>
                <a:latin typeface="Segoe UI Light"/>
                <a:hlinkClick r:id="rId4"/>
              </a:rPr>
              <a:t>https://github.com/sajeetharan</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gradFill>
                  <a:gsLst>
                    <a:gs pos="1250">
                      <a:srgbClr val="3F3F3F"/>
                    </a:gs>
                    <a:gs pos="99000">
                      <a:srgbClr val="3F3F3F"/>
                    </a:gs>
                  </a:gsLst>
                  <a:lin ang="5400000" scaled="0"/>
                </a:gradFill>
                <a:latin typeface="Segoe UI Light"/>
              </a:rPr>
              <a:t>Angular Enthusiast</a:t>
            </a:r>
          </a:p>
          <a:p>
            <a:pPr marL="0" indent="0" defTabSz="913923">
              <a:buNone/>
            </a:pPr>
            <a:r>
              <a:rPr lang="en-US" sz="2745" dirty="0">
                <a:gradFill>
                  <a:gsLst>
                    <a:gs pos="1250">
                      <a:srgbClr val="3F3F3F"/>
                    </a:gs>
                    <a:gs pos="99000">
                      <a:srgbClr val="3F3F3F"/>
                    </a:gs>
                  </a:gsLst>
                  <a:lin ang="5400000" scaled="0"/>
                </a:gradFill>
                <a:latin typeface="Segoe UI Light"/>
              </a:rPr>
              <a:t>   </a:t>
            </a:r>
            <a:r>
              <a:rPr lang="en-US" sz="2745" dirty="0">
                <a:gradFill>
                  <a:gsLst>
                    <a:gs pos="1250">
                      <a:srgbClr val="3F3F3F"/>
                    </a:gs>
                    <a:gs pos="99000">
                      <a:srgbClr val="3F3F3F"/>
                    </a:gs>
                  </a:gsLst>
                  <a:lin ang="5400000" scaled="0"/>
                </a:gradFill>
                <a:latin typeface="Segoe UI Light"/>
                <a:hlinkClick r:id="rId5"/>
              </a:rPr>
              <a:t>https://stackblitz.com/@sajeetharan</a:t>
            </a:r>
            <a:endParaRPr lang="en-US" sz="2745" dirty="0">
              <a:gradFill>
                <a:gsLst>
                  <a:gs pos="1250">
                    <a:srgbClr val="3F3F3F"/>
                  </a:gs>
                  <a:gs pos="99000">
                    <a:srgbClr val="3F3F3F"/>
                  </a:gs>
                </a:gsLst>
                <a:lin ang="5400000" scaled="0"/>
              </a:gradFill>
              <a:latin typeface="Segoe UI Light"/>
            </a:endParaRPr>
          </a:p>
          <a:p>
            <a:pPr marL="0" indent="0" defTabSz="913923">
              <a:buNone/>
            </a:pPr>
            <a:endParaRPr lang="en-US" sz="2745" dirty="0">
              <a:gradFill>
                <a:gsLst>
                  <a:gs pos="1250">
                    <a:srgbClr val="3F3F3F"/>
                  </a:gs>
                  <a:gs pos="99000">
                    <a:srgbClr val="3F3F3F"/>
                  </a:gs>
                </a:gsLst>
                <a:lin ang="5400000" scaled="0"/>
              </a:gradFill>
              <a:latin typeface="Segoe UI Light"/>
            </a:endParaRPr>
          </a:p>
        </p:txBody>
      </p:sp>
    </p:spTree>
    <p:extLst>
      <p:ext uri="{BB962C8B-B14F-4D97-AF65-F5344CB8AC3E}">
        <p14:creationId xmlns:p14="http://schemas.microsoft.com/office/powerpoint/2010/main" val="30309218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7575"/>
          </a:xfrm>
        </p:spPr>
        <p:txBody>
          <a:bodyPr/>
          <a:lstStyle/>
          <a:p>
            <a:pPr algn="l"/>
            <a:r>
              <a:rPr lang="en-US" sz="2400" dirty="0"/>
              <a:t>Where to go from here….</a:t>
            </a:r>
            <a:br>
              <a:rPr lang="en-US" sz="2400" dirty="0"/>
            </a:br>
            <a:endParaRPr lang="en-US" sz="2400" dirty="0"/>
          </a:p>
        </p:txBody>
      </p:sp>
      <p:sp>
        <p:nvSpPr>
          <p:cNvPr id="3" name="Rectangle 2">
            <a:extLst>
              <a:ext uri="{FF2B5EF4-FFF2-40B4-BE49-F238E27FC236}">
                <a16:creationId xmlns:a16="http://schemas.microsoft.com/office/drawing/2014/main" id="{212D1D77-A262-434C-A1DB-3A8070AC8BB5}"/>
              </a:ext>
            </a:extLst>
          </p:cNvPr>
          <p:cNvSpPr/>
          <p:nvPr/>
        </p:nvSpPr>
        <p:spPr>
          <a:xfrm>
            <a:off x="193431" y="1081454"/>
            <a:ext cx="8950569" cy="937629"/>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kern="0" dirty="0">
                <a:solidFill>
                  <a:schemeClr val="bg1"/>
                </a:solidFill>
                <a:latin typeface="+mj-lt"/>
              </a:rPr>
              <a:t>Access the demo and slides</a:t>
            </a:r>
          </a:p>
          <a:p>
            <a:pPr defTabSz="913376" fontAlgn="base">
              <a:lnSpc>
                <a:spcPct val="120000"/>
              </a:lnSpc>
              <a:spcBef>
                <a:spcPct val="0"/>
              </a:spcBef>
              <a:spcAft>
                <a:spcPct val="0"/>
              </a:spcAft>
            </a:pPr>
            <a:r>
              <a:rPr lang="en-US" sz="2400" b="1" kern="0" dirty="0">
                <a:solidFill>
                  <a:schemeClr val="bg1"/>
                </a:solidFill>
                <a:latin typeface="+mj-lt"/>
                <a:hlinkClick r:id="rId3"/>
              </a:rPr>
              <a:t>https://github.com/sajeetharan/AzureBootCampAppInsights</a:t>
            </a:r>
            <a:endParaRPr lang="en-US" sz="2400" b="1" kern="0" dirty="0">
              <a:solidFill>
                <a:schemeClr val="bg1"/>
              </a:solidFill>
              <a:latin typeface="+mj-lt"/>
            </a:endParaRPr>
          </a:p>
        </p:txBody>
      </p:sp>
      <p:sp>
        <p:nvSpPr>
          <p:cNvPr id="5" name="Rectangle 4">
            <a:extLst>
              <a:ext uri="{FF2B5EF4-FFF2-40B4-BE49-F238E27FC236}">
                <a16:creationId xmlns:a16="http://schemas.microsoft.com/office/drawing/2014/main" id="{475AD912-EF7E-477B-A371-8EDF4F168E4F}"/>
              </a:ext>
            </a:extLst>
          </p:cNvPr>
          <p:cNvSpPr/>
          <p:nvPr/>
        </p:nvSpPr>
        <p:spPr>
          <a:xfrm>
            <a:off x="273178" y="3373277"/>
            <a:ext cx="8791074" cy="494431"/>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kern="0" dirty="0">
                <a:solidFill>
                  <a:schemeClr val="bg1"/>
                </a:solidFill>
                <a:latin typeface="+mj-lt"/>
              </a:rPr>
              <a:t>Tweet me @</a:t>
            </a:r>
            <a:r>
              <a:rPr lang="en-US" sz="2400" b="1" kern="0" dirty="0" err="1">
                <a:solidFill>
                  <a:schemeClr val="bg1"/>
                </a:solidFill>
                <a:latin typeface="+mj-lt"/>
              </a:rPr>
              <a:t>kokkisajee</a:t>
            </a:r>
            <a:endParaRPr lang="en-US" sz="2400" b="1" kern="0" dirty="0">
              <a:solidFill>
                <a:schemeClr val="bg1"/>
              </a:solidFill>
              <a:latin typeface="+mj-lt"/>
            </a:endParaRPr>
          </a:p>
        </p:txBody>
      </p:sp>
      <p:sp>
        <p:nvSpPr>
          <p:cNvPr id="6" name="Rectangle 5">
            <a:extLst>
              <a:ext uri="{FF2B5EF4-FFF2-40B4-BE49-F238E27FC236}">
                <a16:creationId xmlns:a16="http://schemas.microsoft.com/office/drawing/2014/main" id="{08CE361E-61D2-4963-BE13-B34BB8F40A55}"/>
              </a:ext>
            </a:extLst>
          </p:cNvPr>
          <p:cNvSpPr/>
          <p:nvPr/>
        </p:nvSpPr>
        <p:spPr>
          <a:xfrm>
            <a:off x="258062" y="2271769"/>
            <a:ext cx="8791074" cy="937629"/>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kern="0" dirty="0">
                <a:solidFill>
                  <a:schemeClr val="bg1"/>
                </a:solidFill>
                <a:latin typeface="+mj-lt"/>
              </a:rPr>
              <a:t>Rate my session </a:t>
            </a:r>
          </a:p>
          <a:p>
            <a:pPr defTabSz="913376" fontAlgn="base">
              <a:lnSpc>
                <a:spcPct val="120000"/>
              </a:lnSpc>
              <a:spcBef>
                <a:spcPct val="0"/>
              </a:spcBef>
              <a:spcAft>
                <a:spcPct val="0"/>
              </a:spcAft>
            </a:pPr>
            <a:r>
              <a:rPr lang="en-US" sz="2400" b="1" kern="0" dirty="0">
                <a:solidFill>
                  <a:schemeClr val="bg1"/>
                </a:solidFill>
                <a:latin typeface="+mj-lt"/>
                <a:hlinkClick r:id="rId4"/>
              </a:rPr>
              <a:t>https://www.rateevent.com/speeches/SCAAA663</a:t>
            </a:r>
            <a:endParaRPr lang="en-US" sz="2400" b="1" kern="0" dirty="0">
              <a:solidFill>
                <a:schemeClr val="bg1"/>
              </a:solidFill>
              <a:latin typeface="+mj-lt"/>
            </a:endParaRPr>
          </a:p>
        </p:txBody>
      </p:sp>
    </p:spTree>
    <p:extLst>
      <p:ext uri="{BB962C8B-B14F-4D97-AF65-F5344CB8AC3E}">
        <p14:creationId xmlns:p14="http://schemas.microsoft.com/office/powerpoint/2010/main" val="162508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10" dirty="0">
                <a:solidFill>
                  <a:schemeClr val="tx1"/>
                </a:solidFill>
              </a:rPr>
              <a:t>Here is a small story….</a:t>
            </a: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endParaRPr lang="en-US" sz="9998" b="1" kern="0" dirty="0">
              <a:solidFill>
                <a:srgbClr val="404040"/>
              </a:solidFill>
              <a:latin typeface="Segoe UI"/>
            </a:endParaRPr>
          </a:p>
        </p:txBody>
      </p:sp>
      <p:pic>
        <p:nvPicPr>
          <p:cNvPr id="6" name="Picture 5">
            <a:extLst>
              <a:ext uri="{FF2B5EF4-FFF2-40B4-BE49-F238E27FC236}">
                <a16:creationId xmlns:a16="http://schemas.microsoft.com/office/drawing/2014/main" id="{697CCC45-CF69-4CBC-B05E-593317437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61" y="1345748"/>
            <a:ext cx="4196727" cy="5240791"/>
          </a:xfrm>
          <a:prstGeom prst="rect">
            <a:avLst/>
          </a:prstGeom>
        </p:spPr>
      </p:pic>
      <p:pic>
        <p:nvPicPr>
          <p:cNvPr id="8" name="Picture 7">
            <a:extLst>
              <a:ext uri="{FF2B5EF4-FFF2-40B4-BE49-F238E27FC236}">
                <a16:creationId xmlns:a16="http://schemas.microsoft.com/office/drawing/2014/main" id="{551F8677-B36D-4748-9750-0BC591186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518" y="1314015"/>
            <a:ext cx="6487759" cy="5176298"/>
          </a:xfrm>
          <a:prstGeom prst="rect">
            <a:avLst/>
          </a:prstGeom>
        </p:spPr>
      </p:pic>
    </p:spTree>
    <p:extLst>
      <p:ext uri="{BB962C8B-B14F-4D97-AF65-F5344CB8AC3E}">
        <p14:creationId xmlns:p14="http://schemas.microsoft.com/office/powerpoint/2010/main" val="37480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FCC280-61B2-47C1-9953-3A86AB6B25B6}"/>
              </a:ext>
            </a:extLst>
          </p:cNvPr>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5" name="Title 1">
            <a:extLst>
              <a:ext uri="{FF2B5EF4-FFF2-40B4-BE49-F238E27FC236}">
                <a16:creationId xmlns:a16="http://schemas.microsoft.com/office/drawing/2014/main" id="{AB70209C-32B6-4758-BC0F-A2BF978BA2C7}"/>
              </a:ext>
            </a:extLst>
          </p:cNvPr>
          <p:cNvSpPr>
            <a:spLocks noGrp="1"/>
          </p:cNvSpPr>
          <p:nvPr>
            <p:ph type="title"/>
          </p:nvPr>
        </p:nvSpPr>
        <p:spPr>
          <a:xfrm>
            <a:off x="180394" y="175236"/>
            <a:ext cx="11655840" cy="899537"/>
          </a:xfrm>
        </p:spPr>
        <p:txBody>
          <a:bodyPr/>
          <a:lstStyle/>
          <a:p>
            <a:r>
              <a:rPr lang="en-US" sz="4705" dirty="0">
                <a:solidFill>
                  <a:schemeClr val="tx1"/>
                </a:solidFill>
              </a:rPr>
              <a:t>Why Logging?</a:t>
            </a:r>
          </a:p>
        </p:txBody>
      </p:sp>
      <p:grpSp>
        <p:nvGrpSpPr>
          <p:cNvPr id="37" name="Group 36">
            <a:extLst>
              <a:ext uri="{FF2B5EF4-FFF2-40B4-BE49-F238E27FC236}">
                <a16:creationId xmlns:a16="http://schemas.microsoft.com/office/drawing/2014/main" id="{9CDFB54B-6DBC-40E9-BB5B-6B9790746AFE}"/>
              </a:ext>
            </a:extLst>
          </p:cNvPr>
          <p:cNvGrpSpPr/>
          <p:nvPr/>
        </p:nvGrpSpPr>
        <p:grpSpPr>
          <a:xfrm>
            <a:off x="363788" y="1074773"/>
            <a:ext cx="637486" cy="819957"/>
            <a:chOff x="5744168" y="721753"/>
            <a:chExt cx="637576" cy="820073"/>
          </a:xfrm>
        </p:grpSpPr>
        <p:sp>
          <p:nvSpPr>
            <p:cNvPr id="38" name="Oval 37">
              <a:extLst>
                <a:ext uri="{FF2B5EF4-FFF2-40B4-BE49-F238E27FC236}">
                  <a16:creationId xmlns:a16="http://schemas.microsoft.com/office/drawing/2014/main" id="{4FFCA8F5-D1B3-453C-89EA-A48C1BF83754}"/>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923A76C9-2D64-4165-BDE7-F34567B3DEDE}"/>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grpSp>
        <p:nvGrpSpPr>
          <p:cNvPr id="40" name="Group 39">
            <a:extLst>
              <a:ext uri="{FF2B5EF4-FFF2-40B4-BE49-F238E27FC236}">
                <a16:creationId xmlns:a16="http://schemas.microsoft.com/office/drawing/2014/main" id="{BB012113-8525-4A5F-80C9-110C0167A8A1}"/>
              </a:ext>
            </a:extLst>
          </p:cNvPr>
          <p:cNvGrpSpPr/>
          <p:nvPr/>
        </p:nvGrpSpPr>
        <p:grpSpPr>
          <a:xfrm>
            <a:off x="1079226" y="944567"/>
            <a:ext cx="4444959" cy="5250774"/>
            <a:chOff x="7394749" y="455559"/>
            <a:chExt cx="4445590" cy="5251518"/>
          </a:xfrm>
        </p:grpSpPr>
        <p:grpSp>
          <p:nvGrpSpPr>
            <p:cNvPr id="41" name="Group 40">
              <a:extLst>
                <a:ext uri="{FF2B5EF4-FFF2-40B4-BE49-F238E27FC236}">
                  <a16:creationId xmlns:a16="http://schemas.microsoft.com/office/drawing/2014/main" id="{2E01A6FC-4C21-4B70-954E-12B335F47126}"/>
                </a:ext>
              </a:extLst>
            </p:cNvPr>
            <p:cNvGrpSpPr/>
            <p:nvPr/>
          </p:nvGrpSpPr>
          <p:grpSpPr>
            <a:xfrm>
              <a:off x="7404275" y="455559"/>
              <a:ext cx="3738658" cy="903169"/>
              <a:chOff x="7590294" y="801789"/>
              <a:chExt cx="3738658" cy="903169"/>
            </a:xfrm>
          </p:grpSpPr>
          <p:sp>
            <p:nvSpPr>
              <p:cNvPr id="54" name="TextBox 53">
                <a:extLst>
                  <a:ext uri="{FF2B5EF4-FFF2-40B4-BE49-F238E27FC236}">
                    <a16:creationId xmlns:a16="http://schemas.microsoft.com/office/drawing/2014/main" id="{54258A53-429B-471A-9D97-B1C5CAEEAA02}"/>
                  </a:ext>
                </a:extLst>
              </p:cNvPr>
              <p:cNvSpPr txBox="1"/>
              <p:nvPr/>
            </p:nvSpPr>
            <p:spPr>
              <a:xfrm>
                <a:off x="7590294" y="801789"/>
                <a:ext cx="2573109" cy="633795"/>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Troubleshooting</a:t>
                </a:r>
              </a:p>
            </p:txBody>
          </p:sp>
          <p:sp>
            <p:nvSpPr>
              <p:cNvPr id="55" name="TextBox 54">
                <a:extLst>
                  <a:ext uri="{FF2B5EF4-FFF2-40B4-BE49-F238E27FC236}">
                    <a16:creationId xmlns:a16="http://schemas.microsoft.com/office/drawing/2014/main" id="{BF48511F-64D3-43C4-BC57-7B43E90901CE}"/>
                  </a:ext>
                </a:extLst>
              </p:cNvPr>
              <p:cNvSpPr txBox="1"/>
              <p:nvPr/>
            </p:nvSpPr>
            <p:spPr>
              <a:xfrm>
                <a:off x="7590294" y="1181979"/>
                <a:ext cx="3738658" cy="522979"/>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Did a problem occur? Where? When?</a:t>
                </a:r>
              </a:p>
            </p:txBody>
          </p:sp>
        </p:grpSp>
        <p:grpSp>
          <p:nvGrpSpPr>
            <p:cNvPr id="42" name="Group 41">
              <a:extLst>
                <a:ext uri="{FF2B5EF4-FFF2-40B4-BE49-F238E27FC236}">
                  <a16:creationId xmlns:a16="http://schemas.microsoft.com/office/drawing/2014/main" id="{2E5BF5DC-63DE-4EAF-98B0-AF883913CA89}"/>
                </a:ext>
              </a:extLst>
            </p:cNvPr>
            <p:cNvGrpSpPr/>
            <p:nvPr/>
          </p:nvGrpSpPr>
          <p:grpSpPr>
            <a:xfrm>
              <a:off x="7404275" y="1612334"/>
              <a:ext cx="4436064" cy="903169"/>
              <a:chOff x="7590294" y="2161552"/>
              <a:chExt cx="4436064" cy="903169"/>
            </a:xfrm>
          </p:grpSpPr>
          <p:sp>
            <p:nvSpPr>
              <p:cNvPr id="52" name="TextBox 51">
                <a:extLst>
                  <a:ext uri="{FF2B5EF4-FFF2-40B4-BE49-F238E27FC236}">
                    <a16:creationId xmlns:a16="http://schemas.microsoft.com/office/drawing/2014/main" id="{ECF172AF-692A-48DC-B80E-50BA2A66D97E}"/>
                  </a:ext>
                </a:extLst>
              </p:cNvPr>
              <p:cNvSpPr txBox="1"/>
              <p:nvPr/>
            </p:nvSpPr>
            <p:spPr>
              <a:xfrm>
                <a:off x="7590294" y="2161552"/>
                <a:ext cx="2709385"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Performance/Cost</a:t>
                </a:r>
              </a:p>
            </p:txBody>
          </p:sp>
          <p:sp>
            <p:nvSpPr>
              <p:cNvPr id="53" name="TextBox 52">
                <a:extLst>
                  <a:ext uri="{FF2B5EF4-FFF2-40B4-BE49-F238E27FC236}">
                    <a16:creationId xmlns:a16="http://schemas.microsoft.com/office/drawing/2014/main" id="{9CC1820A-616E-465C-BFE6-75A31D3FAE8F}"/>
                  </a:ext>
                </a:extLst>
              </p:cNvPr>
              <p:cNvSpPr txBox="1"/>
              <p:nvPr/>
            </p:nvSpPr>
            <p:spPr>
              <a:xfrm>
                <a:off x="7590294" y="2541742"/>
                <a:ext cx="4436064"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Is the Application slow? How many requests?</a:t>
                </a:r>
              </a:p>
            </p:txBody>
          </p:sp>
        </p:grpSp>
        <p:grpSp>
          <p:nvGrpSpPr>
            <p:cNvPr id="43" name="Group 42">
              <a:extLst>
                <a:ext uri="{FF2B5EF4-FFF2-40B4-BE49-F238E27FC236}">
                  <a16:creationId xmlns:a16="http://schemas.microsoft.com/office/drawing/2014/main" id="{421CD52A-2F17-417F-B552-BB6BC84920A1}"/>
                </a:ext>
              </a:extLst>
            </p:cNvPr>
            <p:cNvGrpSpPr/>
            <p:nvPr/>
          </p:nvGrpSpPr>
          <p:grpSpPr>
            <a:xfrm>
              <a:off x="7404275" y="2547510"/>
              <a:ext cx="4041669" cy="903169"/>
              <a:chOff x="7590294" y="2161552"/>
              <a:chExt cx="4041669" cy="903169"/>
            </a:xfrm>
          </p:grpSpPr>
          <p:sp>
            <p:nvSpPr>
              <p:cNvPr id="50" name="TextBox 49">
                <a:extLst>
                  <a:ext uri="{FF2B5EF4-FFF2-40B4-BE49-F238E27FC236}">
                    <a16:creationId xmlns:a16="http://schemas.microsoft.com/office/drawing/2014/main" id="{3989443E-80B7-4DAD-9F93-0B4861C45D28}"/>
                  </a:ext>
                </a:extLst>
              </p:cNvPr>
              <p:cNvSpPr txBox="1"/>
              <p:nvPr/>
            </p:nvSpPr>
            <p:spPr>
              <a:xfrm>
                <a:off x="7590295" y="2161552"/>
                <a:ext cx="2323005"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Analyze Trends</a:t>
                </a:r>
              </a:p>
            </p:txBody>
          </p:sp>
          <p:sp>
            <p:nvSpPr>
              <p:cNvPr id="51" name="TextBox 50">
                <a:extLst>
                  <a:ext uri="{FF2B5EF4-FFF2-40B4-BE49-F238E27FC236}">
                    <a16:creationId xmlns:a16="http://schemas.microsoft.com/office/drawing/2014/main" id="{77A5EA80-BE61-4BD3-ADFF-133D14B7E6A7}"/>
                  </a:ext>
                </a:extLst>
              </p:cNvPr>
              <p:cNvSpPr txBox="1"/>
              <p:nvPr/>
            </p:nvSpPr>
            <p:spPr>
              <a:xfrm>
                <a:off x="7590294" y="2541742"/>
                <a:ext cx="4041669"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rPr>
                  <a:t>Need more storage? Need more servers?</a:t>
                </a:r>
                <a:endParaRPr lang="en-US" sz="1600" kern="0" dirty="0">
                  <a:solidFill>
                    <a:srgbClr val="404040"/>
                  </a:solidFill>
                  <a:latin typeface="Segoe UI"/>
                </a:endParaRPr>
              </a:p>
            </p:txBody>
          </p:sp>
        </p:grpSp>
        <p:grpSp>
          <p:nvGrpSpPr>
            <p:cNvPr id="44" name="Group 43">
              <a:extLst>
                <a:ext uri="{FF2B5EF4-FFF2-40B4-BE49-F238E27FC236}">
                  <a16:creationId xmlns:a16="http://schemas.microsoft.com/office/drawing/2014/main" id="{975E4E70-9972-4611-9E13-1BCC938FA8CE}"/>
                </a:ext>
              </a:extLst>
            </p:cNvPr>
            <p:cNvGrpSpPr/>
            <p:nvPr/>
          </p:nvGrpSpPr>
          <p:grpSpPr>
            <a:xfrm>
              <a:off x="7404275" y="3704285"/>
              <a:ext cx="3977540" cy="903169"/>
              <a:chOff x="7590294" y="2161552"/>
              <a:chExt cx="3977540" cy="903169"/>
            </a:xfrm>
          </p:grpSpPr>
          <p:sp>
            <p:nvSpPr>
              <p:cNvPr id="48" name="TextBox 47">
                <a:extLst>
                  <a:ext uri="{FF2B5EF4-FFF2-40B4-BE49-F238E27FC236}">
                    <a16:creationId xmlns:a16="http://schemas.microsoft.com/office/drawing/2014/main" id="{7ED6BC26-1BA4-416A-940D-9B2CF05E0586}"/>
                  </a:ext>
                </a:extLst>
              </p:cNvPr>
              <p:cNvSpPr txBox="1"/>
              <p:nvPr/>
            </p:nvSpPr>
            <p:spPr>
              <a:xfrm>
                <a:off x="7590294" y="2161552"/>
                <a:ext cx="3100573"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Customer Experience</a:t>
                </a:r>
              </a:p>
            </p:txBody>
          </p:sp>
          <p:sp>
            <p:nvSpPr>
              <p:cNvPr id="49" name="TextBox 48">
                <a:extLst>
                  <a:ext uri="{FF2B5EF4-FFF2-40B4-BE49-F238E27FC236}">
                    <a16:creationId xmlns:a16="http://schemas.microsoft.com/office/drawing/2014/main" id="{FD3891A0-CC13-4203-A311-A597C14B1C63}"/>
                  </a:ext>
                </a:extLst>
              </p:cNvPr>
              <p:cNvSpPr txBox="1"/>
              <p:nvPr/>
            </p:nvSpPr>
            <p:spPr>
              <a:xfrm>
                <a:off x="7590294" y="2541742"/>
                <a:ext cx="3977540"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Is your system making everyone happy?</a:t>
                </a:r>
              </a:p>
            </p:txBody>
          </p:sp>
        </p:grpSp>
        <p:grpSp>
          <p:nvGrpSpPr>
            <p:cNvPr id="45" name="Group 44">
              <a:extLst>
                <a:ext uri="{FF2B5EF4-FFF2-40B4-BE49-F238E27FC236}">
                  <a16:creationId xmlns:a16="http://schemas.microsoft.com/office/drawing/2014/main" id="{C434BC52-D893-4EFB-AE4A-FFAF19BF73B5}"/>
                </a:ext>
              </a:extLst>
            </p:cNvPr>
            <p:cNvGrpSpPr/>
            <p:nvPr/>
          </p:nvGrpSpPr>
          <p:grpSpPr>
            <a:xfrm>
              <a:off x="7394749" y="4803908"/>
              <a:ext cx="2739846" cy="903169"/>
              <a:chOff x="7590293" y="2161552"/>
              <a:chExt cx="2739846" cy="903169"/>
            </a:xfrm>
          </p:grpSpPr>
          <p:sp>
            <p:nvSpPr>
              <p:cNvPr id="46" name="TextBox 45">
                <a:extLst>
                  <a:ext uri="{FF2B5EF4-FFF2-40B4-BE49-F238E27FC236}">
                    <a16:creationId xmlns:a16="http://schemas.microsoft.com/office/drawing/2014/main" id="{8CAED8ED-0717-446A-9865-68CC3EF1D21A}"/>
                  </a:ext>
                </a:extLst>
              </p:cNvPr>
              <p:cNvSpPr txBox="1"/>
              <p:nvPr/>
            </p:nvSpPr>
            <p:spPr>
              <a:xfrm>
                <a:off x="7590293" y="2161552"/>
                <a:ext cx="2739846"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Business Decisions</a:t>
                </a:r>
              </a:p>
            </p:txBody>
          </p:sp>
          <p:sp>
            <p:nvSpPr>
              <p:cNvPr id="47" name="TextBox 46">
                <a:extLst>
                  <a:ext uri="{FF2B5EF4-FFF2-40B4-BE49-F238E27FC236}">
                    <a16:creationId xmlns:a16="http://schemas.microsoft.com/office/drawing/2014/main" id="{F1F0D3B8-2C58-4C88-9E5B-270AD5DC2F8E}"/>
                  </a:ext>
                </a:extLst>
              </p:cNvPr>
              <p:cNvSpPr txBox="1"/>
              <p:nvPr/>
            </p:nvSpPr>
            <p:spPr>
              <a:xfrm>
                <a:off x="7590294" y="2541742"/>
                <a:ext cx="1922198"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Increase in sales?</a:t>
                </a:r>
              </a:p>
            </p:txBody>
          </p:sp>
        </p:grpSp>
      </p:grpSp>
      <p:grpSp>
        <p:nvGrpSpPr>
          <p:cNvPr id="56" name="Group 55">
            <a:extLst>
              <a:ext uri="{FF2B5EF4-FFF2-40B4-BE49-F238E27FC236}">
                <a16:creationId xmlns:a16="http://schemas.microsoft.com/office/drawing/2014/main" id="{D50E5C6E-782A-42F3-BB66-0ACD75013726}"/>
              </a:ext>
            </a:extLst>
          </p:cNvPr>
          <p:cNvGrpSpPr/>
          <p:nvPr/>
        </p:nvGrpSpPr>
        <p:grpSpPr>
          <a:xfrm>
            <a:off x="360413" y="2201208"/>
            <a:ext cx="637486" cy="819957"/>
            <a:chOff x="5744168" y="721753"/>
            <a:chExt cx="637576" cy="820073"/>
          </a:xfrm>
        </p:grpSpPr>
        <p:sp>
          <p:nvSpPr>
            <p:cNvPr id="57" name="Oval 56">
              <a:extLst>
                <a:ext uri="{FF2B5EF4-FFF2-40B4-BE49-F238E27FC236}">
                  <a16:creationId xmlns:a16="http://schemas.microsoft.com/office/drawing/2014/main" id="{8AE0D085-3DC7-413D-9B52-428BCA765CD7}"/>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736C0CC9-55D0-4BCD-9405-DB358E15AACA}"/>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59" name="Group 58">
            <a:extLst>
              <a:ext uri="{FF2B5EF4-FFF2-40B4-BE49-F238E27FC236}">
                <a16:creationId xmlns:a16="http://schemas.microsoft.com/office/drawing/2014/main" id="{0C102441-E652-4A6D-97A6-B07D9DEA54FD}"/>
              </a:ext>
            </a:extLst>
          </p:cNvPr>
          <p:cNvGrpSpPr/>
          <p:nvPr/>
        </p:nvGrpSpPr>
        <p:grpSpPr>
          <a:xfrm>
            <a:off x="358089" y="3153555"/>
            <a:ext cx="637486" cy="819957"/>
            <a:chOff x="5744168" y="721753"/>
            <a:chExt cx="637576" cy="820073"/>
          </a:xfrm>
        </p:grpSpPr>
        <p:sp>
          <p:nvSpPr>
            <p:cNvPr id="60" name="Oval 59">
              <a:extLst>
                <a:ext uri="{FF2B5EF4-FFF2-40B4-BE49-F238E27FC236}">
                  <a16:creationId xmlns:a16="http://schemas.microsoft.com/office/drawing/2014/main" id="{182379CC-A4CD-462B-92DC-F4B321018794}"/>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0DB7FA8F-1906-411B-BB68-1AB1761651E2}"/>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62" name="Group 61">
            <a:extLst>
              <a:ext uri="{FF2B5EF4-FFF2-40B4-BE49-F238E27FC236}">
                <a16:creationId xmlns:a16="http://schemas.microsoft.com/office/drawing/2014/main" id="{0109B724-409E-47A4-9231-A42D770151A5}"/>
              </a:ext>
            </a:extLst>
          </p:cNvPr>
          <p:cNvGrpSpPr/>
          <p:nvPr/>
        </p:nvGrpSpPr>
        <p:grpSpPr>
          <a:xfrm>
            <a:off x="355766" y="4268211"/>
            <a:ext cx="637486" cy="819957"/>
            <a:chOff x="5744168" y="721753"/>
            <a:chExt cx="637576" cy="820073"/>
          </a:xfrm>
        </p:grpSpPr>
        <p:sp>
          <p:nvSpPr>
            <p:cNvPr id="63" name="Oval 62">
              <a:extLst>
                <a:ext uri="{FF2B5EF4-FFF2-40B4-BE49-F238E27FC236}">
                  <a16:creationId xmlns:a16="http://schemas.microsoft.com/office/drawing/2014/main" id="{CBE31F52-B81B-491F-BA73-131419D5A8CF}"/>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C43622C4-B34B-4BD7-9A08-1585DC0E020F}"/>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65" name="Group 64">
            <a:extLst>
              <a:ext uri="{FF2B5EF4-FFF2-40B4-BE49-F238E27FC236}">
                <a16:creationId xmlns:a16="http://schemas.microsoft.com/office/drawing/2014/main" id="{F0F00DA3-BF6C-4BE5-9F15-FB2347B1B657}"/>
              </a:ext>
            </a:extLst>
          </p:cNvPr>
          <p:cNvGrpSpPr/>
          <p:nvPr/>
        </p:nvGrpSpPr>
        <p:grpSpPr>
          <a:xfrm>
            <a:off x="357259" y="5399706"/>
            <a:ext cx="637486" cy="819957"/>
            <a:chOff x="5744168" y="721753"/>
            <a:chExt cx="637576" cy="820073"/>
          </a:xfrm>
        </p:grpSpPr>
        <p:sp>
          <p:nvSpPr>
            <p:cNvPr id="66" name="Oval 65">
              <a:extLst>
                <a:ext uri="{FF2B5EF4-FFF2-40B4-BE49-F238E27FC236}">
                  <a16:creationId xmlns:a16="http://schemas.microsoft.com/office/drawing/2014/main" id="{C971DAB0-188D-4DFF-B135-9872C3D97D0E}"/>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F4189518-2B34-442D-B703-68F7BEA434A8}"/>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pic>
        <p:nvPicPr>
          <p:cNvPr id="68" name="Picture 67">
            <a:extLst>
              <a:ext uri="{FF2B5EF4-FFF2-40B4-BE49-F238E27FC236}">
                <a16:creationId xmlns:a16="http://schemas.microsoft.com/office/drawing/2014/main" id="{088C8678-8CA9-4FBE-8421-4C5039318549}"/>
              </a:ext>
            </a:extLst>
          </p:cNvPr>
          <p:cNvPicPr>
            <a:picLocks noChangeAspect="1"/>
          </p:cNvPicPr>
          <p:nvPr/>
        </p:nvPicPr>
        <p:blipFill rotWithShape="1">
          <a:blip r:embed="rId3"/>
          <a:srcRect l="11266" b="33156"/>
          <a:stretch/>
        </p:blipFill>
        <p:spPr>
          <a:xfrm>
            <a:off x="7572629" y="3945461"/>
            <a:ext cx="4441732" cy="2885665"/>
          </a:xfrm>
          <a:prstGeom prst="rect">
            <a:avLst/>
          </a:prstGeom>
        </p:spPr>
      </p:pic>
      <p:pic>
        <p:nvPicPr>
          <p:cNvPr id="69" name="Picture 68">
            <a:extLst>
              <a:ext uri="{FF2B5EF4-FFF2-40B4-BE49-F238E27FC236}">
                <a16:creationId xmlns:a16="http://schemas.microsoft.com/office/drawing/2014/main" id="{6507CD39-09C2-4140-9035-1A55E470A432}"/>
              </a:ext>
            </a:extLst>
          </p:cNvPr>
          <p:cNvPicPr>
            <a:picLocks noChangeAspect="1"/>
          </p:cNvPicPr>
          <p:nvPr/>
        </p:nvPicPr>
        <p:blipFill>
          <a:blip r:embed="rId4"/>
          <a:stretch>
            <a:fillRect/>
          </a:stretch>
        </p:blipFill>
        <p:spPr>
          <a:xfrm>
            <a:off x="5443935" y="5596432"/>
            <a:ext cx="2016197" cy="1246765"/>
          </a:xfrm>
          <a:prstGeom prst="rect">
            <a:avLst/>
          </a:prstGeom>
        </p:spPr>
      </p:pic>
    </p:spTree>
    <p:extLst>
      <p:ext uri="{BB962C8B-B14F-4D97-AF65-F5344CB8AC3E}">
        <p14:creationId xmlns:p14="http://schemas.microsoft.com/office/powerpoint/2010/main" val="4053187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0"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74" name="Bent Arrow 73"/>
          <p:cNvSpPr/>
          <p:nvPr/>
        </p:nvSpPr>
        <p:spPr bwMode="auto">
          <a:xfrm>
            <a:off x="1001800" y="2559035"/>
            <a:ext cx="1152315" cy="1522108"/>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Application Insights?</a:t>
            </a:r>
          </a:p>
        </p:txBody>
      </p:sp>
      <p:sp>
        <p:nvSpPr>
          <p:cNvPr id="38" name="Freeform 95"/>
          <p:cNvSpPr>
            <a:spLocks/>
          </p:cNvSpPr>
          <p:nvPr/>
        </p:nvSpPr>
        <p:spPr bwMode="auto">
          <a:xfrm flipH="1">
            <a:off x="51383" y="5595490"/>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39" name="Freeform 95"/>
          <p:cNvSpPr>
            <a:spLocks/>
          </p:cNvSpPr>
          <p:nvPr/>
        </p:nvSpPr>
        <p:spPr bwMode="auto">
          <a:xfrm flipH="1">
            <a:off x="1544619" y="3343783"/>
            <a:ext cx="3325487" cy="121641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r>
              <a:rPr lang="en-US" sz="1600" spc="30" dirty="0">
                <a:solidFill>
                  <a:srgbClr val="404040"/>
                </a:solidFill>
              </a:rPr>
              <a:t>Telemetry is collected at each</a:t>
            </a:r>
            <a:r>
              <a:rPr lang="en-US" sz="1600" dirty="0">
                <a:solidFill>
                  <a:srgbClr val="404040"/>
                </a:solidFill>
              </a:rPr>
              <a:t> </a:t>
            </a:r>
            <a:r>
              <a:rPr lang="en-US" sz="1600" spc="-30" dirty="0">
                <a:solidFill>
                  <a:srgbClr val="404040"/>
                </a:solidFill>
              </a:rPr>
              <a:t>tier: Mobile applications, server</a:t>
            </a:r>
            <a:r>
              <a:rPr lang="en-US" sz="1600" dirty="0">
                <a:solidFill>
                  <a:srgbClr val="404040"/>
                </a:solidFill>
              </a:rPr>
              <a:t> applications and browser</a:t>
            </a:r>
          </a:p>
          <a:p>
            <a:pPr defTabSz="932239">
              <a:defRPr/>
            </a:pPr>
            <a:endParaRPr lang="en-US" sz="1600" kern="0" dirty="0">
              <a:solidFill>
                <a:srgbClr val="404040"/>
              </a:solidFill>
            </a:endParaRPr>
          </a:p>
        </p:txBody>
      </p:sp>
      <p:sp>
        <p:nvSpPr>
          <p:cNvPr id="73" name="Rectangle 72"/>
          <p:cNvSpPr/>
          <p:nvPr/>
        </p:nvSpPr>
        <p:spPr>
          <a:xfrm>
            <a:off x="1544623" y="1542000"/>
            <a:ext cx="3056441" cy="360420"/>
          </a:xfrm>
          <a:prstGeom prst="rect">
            <a:avLst/>
          </a:prstGeom>
        </p:spPr>
        <p:txBody>
          <a:bodyPr wrap="square">
            <a:spAutoFit/>
          </a:bodyPr>
          <a:lstStyle/>
          <a:p>
            <a:pPr defTabSz="914367">
              <a:lnSpc>
                <a:spcPct val="120000"/>
              </a:lnSpc>
            </a:pPr>
            <a:endParaRPr lang="en-US" sz="1600" dirty="0">
              <a:solidFill>
                <a:srgbClr val="404040"/>
              </a:solidFill>
              <a:latin typeface="Segoe UI"/>
            </a:endParaRPr>
          </a:p>
        </p:txBody>
      </p:sp>
      <p:sp>
        <p:nvSpPr>
          <p:cNvPr id="75" name="Rectangle 74"/>
          <p:cNvSpPr/>
          <p:nvPr/>
        </p:nvSpPr>
        <p:spPr>
          <a:xfrm>
            <a:off x="821487" y="2804272"/>
            <a:ext cx="4506651" cy="143154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328139" y="4440812"/>
            <a:ext cx="2699238" cy="1246816"/>
          </a:xfrm>
          <a:prstGeom prst="rect">
            <a:avLst/>
          </a:prstGeom>
        </p:spPr>
        <p:txBody>
          <a:bodyPr wrap="square">
            <a:spAutoFit/>
          </a:bodyPr>
          <a:lstStyle/>
          <a:p>
            <a:pPr defTabSz="932563">
              <a:lnSpc>
                <a:spcPct val="120000"/>
              </a:lnSpc>
            </a:pPr>
            <a:r>
              <a:rPr lang="en-US" sz="1600" dirty="0">
                <a:solidFill>
                  <a:srgbClr val="404040"/>
                </a:solidFill>
                <a:latin typeface="Segoe UI"/>
              </a:rPr>
              <a:t>Telemetry arrives in the Application Insights service in the cloud, where it is processed &amp; stored</a:t>
            </a:r>
          </a:p>
        </p:txBody>
      </p:sp>
      <p:sp>
        <p:nvSpPr>
          <p:cNvPr id="110" name="Rectangle 109"/>
          <p:cNvSpPr/>
          <p:nvPr/>
        </p:nvSpPr>
        <p:spPr>
          <a:xfrm>
            <a:off x="7789986" y="3083303"/>
            <a:ext cx="982072" cy="1522108"/>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188405" y="4395091"/>
            <a:ext cx="2162499" cy="45719"/>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0" name="Freeform 95"/>
          <p:cNvSpPr>
            <a:spLocks/>
          </p:cNvSpPr>
          <p:nvPr/>
        </p:nvSpPr>
        <p:spPr bwMode="auto">
          <a:xfrm flipH="1">
            <a:off x="684353" y="4560201"/>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algn="ctr" defTabSz="932239">
              <a:defRPr/>
            </a:pPr>
            <a:endParaRPr lang="en-US" sz="2400" kern="0" dirty="0">
              <a:solidFill>
                <a:srgbClr val="404040"/>
              </a:solidFill>
              <a:latin typeface="Segoe UI"/>
            </a:endParaRPr>
          </a:p>
        </p:txBody>
      </p:sp>
      <p:grpSp>
        <p:nvGrpSpPr>
          <p:cNvPr id="51" name="Group 50"/>
          <p:cNvGrpSpPr/>
          <p:nvPr/>
        </p:nvGrpSpPr>
        <p:grpSpPr>
          <a:xfrm>
            <a:off x="9355014" y="5417651"/>
            <a:ext cx="2834535" cy="1439862"/>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78" name="Rectangle 77"/>
          <p:cNvSpPr/>
          <p:nvPr/>
        </p:nvSpPr>
        <p:spPr>
          <a:xfrm>
            <a:off x="4545568" y="3895544"/>
            <a:ext cx="976428" cy="1522108"/>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51" y="5069900"/>
            <a:ext cx="2172803" cy="1715370"/>
          </a:xfrm>
          <a:prstGeom prst="rect">
            <a:avLst/>
          </a:prstGeom>
        </p:spPr>
      </p:pic>
      <p:sp>
        <p:nvSpPr>
          <p:cNvPr id="46" name="Freeform 95">
            <a:extLst>
              <a:ext uri="{FF2B5EF4-FFF2-40B4-BE49-F238E27FC236}">
                <a16:creationId xmlns:a16="http://schemas.microsoft.com/office/drawing/2014/main" id="{0D47DA00-523C-4121-A0DC-FFF9A0BFD71A}"/>
              </a:ext>
            </a:extLst>
          </p:cNvPr>
          <p:cNvSpPr>
            <a:spLocks/>
          </p:cNvSpPr>
          <p:nvPr/>
        </p:nvSpPr>
        <p:spPr bwMode="auto">
          <a:xfrm flipH="1">
            <a:off x="355766" y="825331"/>
            <a:ext cx="11578052" cy="152210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3200" spc="30" dirty="0">
              <a:solidFill>
                <a:srgbClr val="404040"/>
              </a:solidFill>
            </a:endParaRPr>
          </a:p>
          <a:p>
            <a:pPr defTabSz="932239">
              <a:defRPr/>
            </a:pPr>
            <a:r>
              <a:rPr lang="en-US" sz="3200" spc="30" dirty="0">
                <a:solidFill>
                  <a:srgbClr val="404040"/>
                </a:solidFill>
              </a:rPr>
              <a:t>“Application Insights is an extensible Application Performance</a:t>
            </a:r>
          </a:p>
          <a:p>
            <a:pPr defTabSz="932239">
              <a:defRPr/>
            </a:pPr>
            <a:r>
              <a:rPr lang="en-US" sz="3200" spc="30" dirty="0">
                <a:solidFill>
                  <a:srgbClr val="404040"/>
                </a:solidFill>
              </a:rPr>
              <a:t>Management (APM) service for web developers on multiple</a:t>
            </a:r>
          </a:p>
          <a:p>
            <a:pPr defTabSz="932239">
              <a:defRPr/>
            </a:pPr>
            <a:r>
              <a:rPr lang="en-US" sz="3200" spc="30" dirty="0">
                <a:solidFill>
                  <a:srgbClr val="404040"/>
                </a:solidFill>
              </a:rPr>
              <a:t>Platforms”.</a:t>
            </a:r>
            <a:endParaRPr lang="en-US" sz="3200" kern="0" dirty="0">
              <a:solidFill>
                <a:srgbClr val="404040"/>
              </a:solidFill>
            </a:endParaRPr>
          </a:p>
        </p:txBody>
      </p:sp>
      <p:sp>
        <p:nvSpPr>
          <p:cNvPr id="48" name="Rectangle 47">
            <a:extLst>
              <a:ext uri="{FF2B5EF4-FFF2-40B4-BE49-F238E27FC236}">
                <a16:creationId xmlns:a16="http://schemas.microsoft.com/office/drawing/2014/main" id="{3280D03B-A3A6-4688-97E5-4D7551D965C4}"/>
              </a:ext>
            </a:extLst>
          </p:cNvPr>
          <p:cNvSpPr/>
          <p:nvPr/>
        </p:nvSpPr>
        <p:spPr>
          <a:xfrm>
            <a:off x="8601134" y="3680283"/>
            <a:ext cx="3112206" cy="951351"/>
          </a:xfrm>
          <a:prstGeom prst="rect">
            <a:avLst/>
          </a:prstGeom>
        </p:spPr>
        <p:txBody>
          <a:bodyPr wrap="square">
            <a:spAutoFit/>
          </a:bodyPr>
          <a:lstStyle/>
          <a:p>
            <a:pPr defTabSz="932563">
              <a:lnSpc>
                <a:spcPct val="120000"/>
              </a:lnSpc>
            </a:pPr>
            <a:r>
              <a:rPr lang="en-US" sz="1600" dirty="0">
                <a:solidFill>
                  <a:srgbClr val="404040"/>
                </a:solidFill>
              </a:rPr>
              <a:t>Get a 360° view of the application including availability, performance and usage patterns</a:t>
            </a:r>
          </a:p>
        </p:txBody>
      </p:sp>
    </p:spTree>
    <p:extLst>
      <p:ext uri="{BB962C8B-B14F-4D97-AF65-F5344CB8AC3E}">
        <p14:creationId xmlns:p14="http://schemas.microsoft.com/office/powerpoint/2010/main" val="1172188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10B5-DA6F-4608-800D-E2228476B0D9}"/>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CEC50099-C1B4-47F5-960D-009736425058}"/>
              </a:ext>
            </a:extLst>
          </p:cNvPr>
          <p:cNvSpPr/>
          <p:nvPr/>
        </p:nvSpPr>
        <p:spPr bwMode="auto">
          <a:xfrm>
            <a:off x="0"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 name="Title 1">
            <a:extLst>
              <a:ext uri="{FF2B5EF4-FFF2-40B4-BE49-F238E27FC236}">
                <a16:creationId xmlns:a16="http://schemas.microsoft.com/office/drawing/2014/main" id="{68F16389-20BF-4587-99BE-72D21A7297A9}"/>
              </a:ext>
            </a:extLst>
          </p:cNvPr>
          <p:cNvSpPr txBox="1">
            <a:spLocks/>
          </p:cNvSpPr>
          <p:nvPr/>
        </p:nvSpPr>
        <p:spPr>
          <a:xfrm>
            <a:off x="180394" y="175236"/>
            <a:ext cx="11655840" cy="899537"/>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705" dirty="0">
                <a:solidFill>
                  <a:schemeClr val="tx1"/>
                </a:solidFill>
              </a:rPr>
              <a:t>How it works</a:t>
            </a:r>
          </a:p>
        </p:txBody>
      </p:sp>
      <p:pic>
        <p:nvPicPr>
          <p:cNvPr id="6" name="Picture 5">
            <a:extLst>
              <a:ext uri="{FF2B5EF4-FFF2-40B4-BE49-F238E27FC236}">
                <a16:creationId xmlns:a16="http://schemas.microsoft.com/office/drawing/2014/main" id="{C16907DE-C44F-4BF4-B8ED-7E5F0D39D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37" y="946484"/>
            <a:ext cx="10475495" cy="5470358"/>
          </a:xfrm>
          <a:prstGeom prst="rect">
            <a:avLst/>
          </a:prstGeom>
        </p:spPr>
      </p:pic>
    </p:spTree>
    <p:extLst>
      <p:ext uri="{BB962C8B-B14F-4D97-AF65-F5344CB8AC3E}">
        <p14:creationId xmlns:p14="http://schemas.microsoft.com/office/powerpoint/2010/main" val="42908816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dirty="0">
                <a:solidFill>
                  <a:schemeClr val="tx1"/>
                </a:solidFill>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519962" y="870296"/>
            <a:ext cx="4460410" cy="5255166"/>
            <a:chOff x="7394750" y="455559"/>
            <a:chExt cx="4461043" cy="5255911"/>
          </a:xfrm>
        </p:grpSpPr>
        <p:grpSp>
          <p:nvGrpSpPr>
            <p:cNvPr id="4" name="Group 3"/>
            <p:cNvGrpSpPr/>
            <p:nvPr/>
          </p:nvGrpSpPr>
          <p:grpSpPr>
            <a:xfrm>
              <a:off x="7404275" y="455559"/>
              <a:ext cx="3358228" cy="1124763"/>
              <a:chOff x="7590294" y="801789"/>
              <a:chExt cx="3358228" cy="1124763"/>
            </a:xfrm>
          </p:grpSpPr>
          <p:sp>
            <p:nvSpPr>
              <p:cNvPr id="487" name="TextBox 486"/>
              <p:cNvSpPr txBox="1"/>
              <p:nvPr/>
            </p:nvSpPr>
            <p:spPr>
              <a:xfrm>
                <a:off x="7590294" y="801789"/>
                <a:ext cx="3290945" cy="640416"/>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Outside-in monitoring</a:t>
                </a:r>
              </a:p>
            </p:txBody>
          </p:sp>
          <p:sp>
            <p:nvSpPr>
              <p:cNvPr id="488" name="TextBox 487"/>
              <p:cNvSpPr txBox="1"/>
              <p:nvPr/>
            </p:nvSpPr>
            <p:spPr>
              <a:xfrm>
                <a:off x="7590294" y="1181979"/>
                <a:ext cx="3358228" cy="744573"/>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URL pings and web tests from 16</a:t>
                </a:r>
                <a:br>
                  <a:rPr lang="en-US" sz="1600" kern="0" dirty="0">
                    <a:solidFill>
                      <a:srgbClr val="404040"/>
                    </a:solidFill>
                    <a:latin typeface="Segoe UI"/>
                  </a:rPr>
                </a:br>
                <a:r>
                  <a:rPr lang="en-US" sz="1600" kern="0" dirty="0">
                    <a:solidFill>
                      <a:srgbClr val="404040"/>
                    </a:solidFill>
                    <a:latin typeface="Segoe UI"/>
                  </a:rPr>
                  <a:t>global points of presence</a:t>
                </a:r>
              </a:p>
            </p:txBody>
          </p:sp>
        </p:grpSp>
        <p:grpSp>
          <p:nvGrpSpPr>
            <p:cNvPr id="6" name="Group 5"/>
            <p:cNvGrpSpPr/>
            <p:nvPr/>
          </p:nvGrpSpPr>
          <p:grpSpPr>
            <a:xfrm>
              <a:off x="7404275" y="1612334"/>
              <a:ext cx="3531841" cy="903169"/>
              <a:chOff x="7590294" y="2161552"/>
              <a:chExt cx="3531841" cy="903169"/>
            </a:xfrm>
          </p:grpSpPr>
          <p:sp>
            <p:nvSpPr>
              <p:cNvPr id="499" name="TextBox 498"/>
              <p:cNvSpPr txBox="1"/>
              <p:nvPr/>
            </p:nvSpPr>
            <p:spPr>
              <a:xfrm>
                <a:off x="7590294" y="2161552"/>
                <a:ext cx="3526586"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user behavior</a:t>
                </a:r>
              </a:p>
            </p:txBody>
          </p:sp>
          <p:sp>
            <p:nvSpPr>
              <p:cNvPr id="500" name="TextBox 499"/>
              <p:cNvSpPr txBox="1"/>
              <p:nvPr/>
            </p:nvSpPr>
            <p:spPr>
              <a:xfrm>
                <a:off x="7590294" y="2541742"/>
                <a:ext cx="3531841" cy="522979"/>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How is the application being used?</a:t>
                </a:r>
              </a:p>
            </p:txBody>
          </p:sp>
        </p:grpSp>
        <p:grpSp>
          <p:nvGrpSpPr>
            <p:cNvPr id="501" name="Group 500"/>
            <p:cNvGrpSpPr/>
            <p:nvPr/>
          </p:nvGrpSpPr>
          <p:grpSpPr>
            <a:xfrm>
              <a:off x="7404275" y="2547510"/>
              <a:ext cx="4103667" cy="1133585"/>
              <a:chOff x="7590294" y="2161552"/>
              <a:chExt cx="4103667" cy="1133585"/>
            </a:xfrm>
          </p:grpSpPr>
          <p:sp>
            <p:nvSpPr>
              <p:cNvPr id="502" name="TextBox 501"/>
              <p:cNvSpPr txBox="1"/>
              <p:nvPr/>
            </p:nvSpPr>
            <p:spPr>
              <a:xfrm>
                <a:off x="7590294" y="2161552"/>
                <a:ext cx="4103667"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Developer traces and events</a:t>
                </a:r>
              </a:p>
            </p:txBody>
          </p:sp>
          <p:sp>
            <p:nvSpPr>
              <p:cNvPr id="503" name="TextBox 502"/>
              <p:cNvSpPr txBox="1"/>
              <p:nvPr/>
            </p:nvSpPr>
            <p:spPr>
              <a:xfrm>
                <a:off x="7590294" y="2541742"/>
                <a:ext cx="3843981"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Whatever the developer would like to</a:t>
                </a:r>
                <a:br>
                  <a:rPr lang="en-US" sz="1600" kern="0" dirty="0">
                    <a:solidFill>
                      <a:srgbClr val="404040"/>
                    </a:solidFill>
                    <a:latin typeface="Segoe UI"/>
                  </a:rPr>
                </a:br>
                <a:r>
                  <a:rPr lang="en-US" sz="1600" kern="0" dirty="0">
                    <a:solidFill>
                      <a:srgbClr val="404040"/>
                    </a:solidFill>
                    <a:latin typeface="Segoe UI"/>
                  </a:rPr>
                  <a:t>send to Application Insights</a:t>
                </a:r>
              </a:p>
            </p:txBody>
          </p:sp>
        </p:grpSp>
        <p:grpSp>
          <p:nvGrpSpPr>
            <p:cNvPr id="504" name="Group 503"/>
            <p:cNvGrpSpPr/>
            <p:nvPr/>
          </p:nvGrpSpPr>
          <p:grpSpPr>
            <a:xfrm>
              <a:off x="7404275" y="3704285"/>
              <a:ext cx="4451518" cy="1133585"/>
              <a:chOff x="7590294" y="2161552"/>
              <a:chExt cx="4451518" cy="1133585"/>
            </a:xfrm>
          </p:grpSpPr>
          <p:sp>
            <p:nvSpPr>
              <p:cNvPr id="505" name="TextBox 504"/>
              <p:cNvSpPr txBox="1"/>
              <p:nvPr/>
            </p:nvSpPr>
            <p:spPr>
              <a:xfrm>
                <a:off x="7590294" y="2161552"/>
                <a:ext cx="4406634"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application behavior</a:t>
                </a:r>
              </a:p>
            </p:txBody>
          </p:sp>
          <p:sp>
            <p:nvSpPr>
              <p:cNvPr id="506" name="TextBox 505"/>
              <p:cNvSpPr txBox="1"/>
              <p:nvPr/>
            </p:nvSpPr>
            <p:spPr>
              <a:xfrm>
                <a:off x="7590294" y="2541742"/>
                <a:ext cx="4451518"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No coding required – service dependencies,</a:t>
                </a:r>
                <a:br>
                  <a:rPr lang="en-US" sz="1600" kern="0" dirty="0">
                    <a:solidFill>
                      <a:srgbClr val="404040"/>
                    </a:solidFill>
                    <a:latin typeface="Segoe UI"/>
                  </a:rPr>
                </a:br>
                <a:r>
                  <a:rPr lang="en-US" sz="1600" kern="0" dirty="0">
                    <a:solidFill>
                      <a:srgbClr val="404040"/>
                    </a:solidFill>
                    <a:latin typeface="Segoe UI"/>
                  </a:rPr>
                  <a:t>queries, response time, exceptions, logs, etc.</a:t>
                </a:r>
              </a:p>
            </p:txBody>
          </p:sp>
        </p:grpSp>
        <p:grpSp>
          <p:nvGrpSpPr>
            <p:cNvPr id="507" name="Group 506"/>
            <p:cNvGrpSpPr/>
            <p:nvPr/>
          </p:nvGrpSpPr>
          <p:grpSpPr>
            <a:xfrm>
              <a:off x="7394750" y="4803908"/>
              <a:ext cx="3887261" cy="907562"/>
              <a:chOff x="7590294" y="2161552"/>
              <a:chExt cx="3887261" cy="907562"/>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Infrastructure performance</a:t>
                </a:r>
              </a:p>
            </p:txBody>
          </p:sp>
          <p:sp>
            <p:nvSpPr>
              <p:cNvPr id="509" name="TextBox 508"/>
              <p:cNvSpPr txBox="1"/>
              <p:nvPr/>
            </p:nvSpPr>
            <p:spPr>
              <a:xfrm>
                <a:off x="7590294" y="2541742"/>
                <a:ext cx="3122630"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gradFill>
                  <a:gsLst>
                    <a:gs pos="0">
                      <a:srgbClr val="FFFFFF"/>
                    </a:gs>
                    <a:gs pos="100000">
                      <a:srgbClr val="FFFFFF"/>
                    </a:gs>
                  </a:gsLst>
                  <a:lin ang="5400000" scaled="0"/>
                </a:gradFill>
                <a:latin typeface="Segoe UI"/>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solidFill>
                  <a:schemeClr val="tx1"/>
                </a:solidFill>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785" y="1388670"/>
            <a:ext cx="2390466" cy="2390466"/>
          </a:xfrm>
          <a:prstGeom prst="rect">
            <a:avLst/>
          </a:prstGeom>
        </p:spPr>
      </p:pic>
      <p:pic>
        <p:nvPicPr>
          <p:cNvPr id="6" name="Picture 5"/>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87756" y="5193873"/>
            <a:ext cx="1293704" cy="129370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1284" y="4680596"/>
            <a:ext cx="1337329" cy="1337329"/>
          </a:xfrm>
          <a:prstGeom prst="rect">
            <a:avLst/>
          </a:prstGeom>
        </p:spPr>
      </p:pic>
      <p:pic>
        <p:nvPicPr>
          <p:cNvPr id="9" name="Picture 8" descr="http://thomasborzecki.ca/content/tutorials/images/php-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38327" y="4822705"/>
            <a:ext cx="1518655" cy="11389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9071" y="464132"/>
            <a:ext cx="1466038" cy="1466038"/>
          </a:xfrm>
          <a:prstGeom prst="rect">
            <a:avLst/>
          </a:prstGeom>
        </p:spPr>
      </p:pic>
      <p:pic>
        <p:nvPicPr>
          <p:cNvPr id="12" name="Picture 2" descr="http://upload.wikimedia.org/wikipedia/commons/f/f1/Ruby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90967" y="1866738"/>
            <a:ext cx="926259" cy="927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38328" y="3500295"/>
            <a:ext cx="1009757" cy="1009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jetbus.io/images/logo-nod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59110" y="3500295"/>
            <a:ext cx="1201678" cy="120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22979" y="652528"/>
            <a:ext cx="2961168" cy="1089246"/>
          </a:xfrm>
          <a:prstGeom prst="rect">
            <a:avLst/>
          </a:prstGeom>
        </p:spPr>
      </p:pic>
      <p:sp>
        <p:nvSpPr>
          <p:cNvPr id="15" name="Text Placeholder 103"/>
          <p:cNvSpPr txBox="1">
            <a:spLocks/>
          </p:cNvSpPr>
          <p:nvPr/>
        </p:nvSpPr>
        <p:spPr>
          <a:xfrm>
            <a:off x="354680" y="1818520"/>
            <a:ext cx="7932886" cy="5165501"/>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Easily add analytics across multiple platforms including: ASP.NET, Java/J2EE, iOS, Android, Windows, as well as OSS technologies such as Node.JS, PHP, Ruby, Python, etc.</a:t>
            </a:r>
          </a:p>
          <a:p>
            <a:pPr marL="335982" indent="-335982" defTabSz="913923"/>
            <a:r>
              <a:rPr lang="en-US" sz="2745" dirty="0">
                <a:solidFill>
                  <a:srgbClr val="000000"/>
                </a:solidFill>
                <a:latin typeface="Segoe UI Light"/>
              </a:rPr>
              <a:t>Open source SDK: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2"/>
              </a:rPr>
              <a:t>https://github.com/Microsoft/ApplicationInsights-Home</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solidFill>
                  <a:srgbClr val="000000"/>
                </a:solidFill>
                <a:latin typeface="Segoe UI Light"/>
              </a:rPr>
              <a:t>Logging framework: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3"/>
              </a:rPr>
              <a:t>Log4Net, </a:t>
            </a:r>
            <a:r>
              <a:rPr lang="en-US" sz="2745" dirty="0" err="1">
                <a:gradFill>
                  <a:gsLst>
                    <a:gs pos="1250">
                      <a:srgbClr val="3F3F3F"/>
                    </a:gs>
                    <a:gs pos="99000">
                      <a:srgbClr val="3F3F3F"/>
                    </a:gs>
                  </a:gsLst>
                  <a:lin ang="5400000" scaled="0"/>
                </a:gradFill>
                <a:latin typeface="Segoe UI Light"/>
                <a:hlinkClick r:id="rId13"/>
              </a:rPr>
              <a:t>nLog</a:t>
            </a:r>
            <a:r>
              <a:rPr lang="en-US" sz="2745" dirty="0">
                <a:gradFill>
                  <a:gsLst>
                    <a:gs pos="1250">
                      <a:srgbClr val="3F3F3F"/>
                    </a:gs>
                    <a:gs pos="99000">
                      <a:srgbClr val="3F3F3F"/>
                    </a:gs>
                  </a:gsLst>
                  <a:lin ang="5400000" scaled="0"/>
                </a:gradFill>
                <a:latin typeface="Segoe UI Light"/>
                <a:hlinkClick r:id="rId13"/>
              </a:rPr>
              <a:t>, </a:t>
            </a:r>
            <a:r>
              <a:rPr lang="en-US" sz="2745" dirty="0" err="1">
                <a:gradFill>
                  <a:gsLst>
                    <a:gs pos="1250">
                      <a:srgbClr val="3F3F3F"/>
                    </a:gs>
                    <a:gs pos="99000">
                      <a:srgbClr val="3F3F3F"/>
                    </a:gs>
                  </a:gsLst>
                  <a:lin ang="5400000" scaled="0"/>
                </a:gradFill>
                <a:latin typeface="Segoe UI Light"/>
                <a:hlinkClick r:id="rId13"/>
              </a:rPr>
              <a:t>System.Diagnostics</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4"/>
              </a:rPr>
              <a:t>Log4J, </a:t>
            </a:r>
            <a:r>
              <a:rPr lang="en-US" sz="2745" dirty="0" err="1">
                <a:gradFill>
                  <a:gsLst>
                    <a:gs pos="1250">
                      <a:srgbClr val="3F3F3F"/>
                    </a:gs>
                    <a:gs pos="99000">
                      <a:srgbClr val="3F3F3F"/>
                    </a:gs>
                  </a:gsLst>
                  <a:lin ang="5400000" scaled="0"/>
                </a:gradFill>
                <a:latin typeface="Segoe UI Light"/>
                <a:hlinkClick r:id="rId14"/>
              </a:rPr>
              <a:t>Logback</a:t>
            </a:r>
            <a:endParaRPr lang="en-US" sz="2745" dirty="0">
              <a:gradFill>
                <a:gsLst>
                  <a:gs pos="1250">
                    <a:srgbClr val="3F3F3F"/>
                  </a:gs>
                  <a:gs pos="99000">
                    <a:srgbClr val="3F3F3F"/>
                  </a:gs>
                </a:gsLst>
                <a:lin ang="5400000" scaled="0"/>
              </a:gradFill>
              <a:latin typeface="Segoe UI Light"/>
            </a:endParaRPr>
          </a:p>
          <a:p>
            <a:pPr marL="342834" indent="-342834" defTabSz="913376" fontAlgn="base">
              <a:lnSpc>
                <a:spcPct val="120000"/>
              </a:lnSpc>
              <a:spcBef>
                <a:spcPct val="0"/>
              </a:spcBef>
              <a:spcAft>
                <a:spcPct val="0"/>
              </a:spcAft>
              <a:buSzTx/>
            </a:pPr>
            <a:endParaRPr lang="en-US" sz="2745" kern="0" spc="50" dirty="0">
              <a:solidFill>
                <a:srgbClr val="000000"/>
              </a:solidFill>
              <a:latin typeface="Segoe UI Light"/>
            </a:endParaRPr>
          </a:p>
        </p:txBody>
      </p:sp>
      <p:sp>
        <p:nvSpPr>
          <p:cNvPr id="16" name="Rectangle 15"/>
          <p:cNvSpPr/>
          <p:nvPr/>
        </p:nvSpPr>
        <p:spPr>
          <a:xfrm>
            <a:off x="571558" y="1070115"/>
            <a:ext cx="3026854"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Any app support</a:t>
            </a:r>
          </a:p>
        </p:txBody>
      </p:sp>
      <p:sp>
        <p:nvSpPr>
          <p:cNvPr id="19" name="Title 1"/>
          <p:cNvSpPr txBox="1">
            <a:spLocks/>
          </p:cNvSpPr>
          <p:nvPr/>
        </p:nvSpPr>
        <p:spPr>
          <a:xfrm>
            <a:off x="228927" y="310827"/>
            <a:ext cx="11655425" cy="900113"/>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a:solidFill>
                  <a:schemeClr val="tx1"/>
                </a:solidFill>
              </a:rPr>
              <a:t>Key capabilities</a:t>
            </a:r>
          </a:p>
        </p:txBody>
      </p:sp>
    </p:spTree>
    <p:extLst>
      <p:ext uri="{BB962C8B-B14F-4D97-AF65-F5344CB8AC3E}">
        <p14:creationId xmlns:p14="http://schemas.microsoft.com/office/powerpoint/2010/main" val="740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927" y="310827"/>
            <a:ext cx="11655425" cy="900113"/>
          </a:xfrm>
          <a:prstGeom prst="rect">
            <a:avLst/>
          </a:prstGeom>
        </p:spPr>
        <p:txBody>
          <a:bodyPr/>
          <a:lstStyle/>
          <a:p>
            <a:r>
              <a:rPr lang="en-US" dirty="0">
                <a:solidFill>
                  <a:schemeClr val="tx1"/>
                </a:solidFill>
              </a:rPr>
              <a:t>Key capabilities</a:t>
            </a:r>
          </a:p>
        </p:txBody>
      </p:sp>
      <p:sp>
        <p:nvSpPr>
          <p:cNvPr id="225" name="Rectangle 224"/>
          <p:cNvSpPr/>
          <p:nvPr/>
        </p:nvSpPr>
        <p:spPr>
          <a:xfrm>
            <a:off x="4340501" y="1504878"/>
            <a:ext cx="4033912" cy="452590"/>
          </a:xfrm>
          <a:prstGeom prst="rect">
            <a:avLst/>
          </a:prstGeom>
        </p:spPr>
        <p:txBody>
          <a:bodyPr wrap="square">
            <a:spAutoFit/>
          </a:bodyPr>
          <a:lstStyle/>
          <a:p>
            <a:pPr algn="ctr" defTabSz="914367"/>
            <a:endParaRPr lang="en-US" sz="2353" dirty="0">
              <a:solidFill>
                <a:srgbClr val="404040"/>
              </a:solidFill>
              <a:latin typeface="Segoe UI"/>
            </a:endParaRPr>
          </a:p>
        </p:txBody>
      </p:sp>
      <p:grpSp>
        <p:nvGrpSpPr>
          <p:cNvPr id="226" name="Group 225"/>
          <p:cNvGrpSpPr/>
          <p:nvPr/>
        </p:nvGrpSpPr>
        <p:grpSpPr>
          <a:xfrm>
            <a:off x="306590" y="1504878"/>
            <a:ext cx="4033912" cy="4642197"/>
            <a:chOff x="46037" y="2049462"/>
            <a:chExt cx="4114800" cy="4735283"/>
          </a:xfrm>
        </p:grpSpPr>
        <p:sp>
          <p:nvSpPr>
            <p:cNvPr id="227" name="Rectangle 226"/>
            <p:cNvSpPr/>
            <p:nvPr/>
          </p:nvSpPr>
          <p:spPr>
            <a:xfrm>
              <a:off x="46037" y="2049462"/>
              <a:ext cx="4114800" cy="2514535"/>
            </a:xfrm>
            <a:prstGeom prst="rect">
              <a:avLst/>
            </a:prstGeom>
          </p:spPr>
          <p:txBody>
            <a:bodyPr wrap="square">
              <a:spAutoFit/>
            </a:bodyPr>
            <a:lstStyle/>
            <a:p>
              <a:pPr algn="ctr" defTabSz="914367"/>
              <a:r>
                <a:rPr lang="en-US" sz="1765" b="1" dirty="0">
                  <a:solidFill>
                    <a:srgbClr val="404040"/>
                  </a:solidFill>
                  <a:latin typeface="Segoe UI"/>
                </a:rPr>
                <a:t>360° View Across</a:t>
              </a:r>
            </a:p>
            <a:p>
              <a:pPr algn="ctr" defTabSz="914367"/>
              <a:r>
                <a:rPr lang="en-US" sz="1765" b="1" dirty="0">
                  <a:solidFill>
                    <a:srgbClr val="404040"/>
                  </a:solidFill>
                  <a:latin typeface="Segoe UI"/>
                </a:rPr>
                <a:t>Availability, Performance &amp; Usage</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Overall app health via Overview Blade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correlate performance &amp; usage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Detailed insights with a click of a button through intuitive data exploration</a:t>
              </a:r>
              <a:endParaRPr lang="en-US" sz="2353" dirty="0">
                <a:solidFill>
                  <a:srgbClr val="404040"/>
                </a:solidFill>
                <a:latin typeface="Segoe UI"/>
              </a:endParaRPr>
            </a:p>
          </p:txBody>
        </p:sp>
        <p:pic>
          <p:nvPicPr>
            <p:cNvPr id="228" name="Picture 227"/>
            <p:cNvPicPr>
              <a:picLocks noChangeAspect="1"/>
            </p:cNvPicPr>
            <p:nvPr/>
          </p:nvPicPr>
          <p:blipFill>
            <a:blip r:embed="rId3"/>
            <a:stretch>
              <a:fillRect/>
            </a:stretch>
          </p:blipFill>
          <p:spPr>
            <a:xfrm>
              <a:off x="928429" y="5021262"/>
              <a:ext cx="2350016" cy="1763483"/>
            </a:xfrm>
            <a:prstGeom prst="rect">
              <a:avLst/>
            </a:prstGeom>
          </p:spPr>
        </p:pic>
      </p:grpSp>
      <p:grpSp>
        <p:nvGrpSpPr>
          <p:cNvPr id="229" name="Group 228"/>
          <p:cNvGrpSpPr/>
          <p:nvPr/>
        </p:nvGrpSpPr>
        <p:grpSpPr>
          <a:xfrm>
            <a:off x="4340501" y="1504878"/>
            <a:ext cx="4033912" cy="4583490"/>
            <a:chOff x="4160837" y="2049462"/>
            <a:chExt cx="4114800" cy="4675399"/>
          </a:xfrm>
        </p:grpSpPr>
        <p:cxnSp>
          <p:nvCxnSpPr>
            <p:cNvPr id="230" name="Straight Connector 229"/>
            <p:cNvCxnSpPr/>
            <p:nvPr/>
          </p:nvCxnSpPr>
          <p:spPr>
            <a:xfrm>
              <a:off x="41608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160837" y="2049462"/>
              <a:ext cx="4114800" cy="3111621"/>
            </a:xfrm>
            <a:prstGeom prst="rect">
              <a:avLst/>
            </a:prstGeom>
          </p:spPr>
          <p:txBody>
            <a:bodyPr wrap="square">
              <a:spAutoFit/>
            </a:bodyPr>
            <a:lstStyle/>
            <a:p>
              <a:pPr algn="ctr" defTabSz="914367"/>
              <a:r>
                <a:rPr lang="en-US" sz="1765" b="1" dirty="0">
                  <a:solidFill>
                    <a:srgbClr val="404040"/>
                  </a:solidFill>
                  <a:latin typeface="Segoe UI"/>
                </a:rPr>
                <a:t>Fast &amp; Powerful Diagnostics &amp; Usage Insights </a:t>
              </a:r>
              <a:endParaRPr lang="en-US" sz="2353" b="1"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diagnose availability &amp; performance issues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Learn &amp; improve continuously with usage insights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Extend your telemetry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Export your data for further analysis</a:t>
              </a:r>
              <a:br>
                <a:rPr lang="en-US" sz="1568" dirty="0">
                  <a:solidFill>
                    <a:srgbClr val="404040"/>
                  </a:solidFill>
                  <a:latin typeface="Segoe UI"/>
                </a:rPr>
              </a:br>
              <a:endParaRPr lang="en-US" sz="1568" dirty="0">
                <a:solidFill>
                  <a:srgbClr val="404040"/>
                </a:solidFill>
                <a:latin typeface="Segoe UI"/>
              </a:endParaRPr>
            </a:p>
          </p:txBody>
        </p:sp>
        <p:pic>
          <p:nvPicPr>
            <p:cNvPr id="232" name="Picture 231"/>
            <p:cNvPicPr>
              <a:picLocks noChangeAspect="1"/>
            </p:cNvPicPr>
            <p:nvPr/>
          </p:nvPicPr>
          <p:blipFill>
            <a:blip r:embed="rId4"/>
            <a:stretch>
              <a:fillRect/>
            </a:stretch>
          </p:blipFill>
          <p:spPr>
            <a:xfrm>
              <a:off x="5190943" y="5081146"/>
              <a:ext cx="2210238" cy="1643715"/>
            </a:xfrm>
            <a:prstGeom prst="rect">
              <a:avLst/>
            </a:prstGeom>
          </p:spPr>
        </p:pic>
      </p:grpSp>
      <p:grpSp>
        <p:nvGrpSpPr>
          <p:cNvPr id="233" name="Group 232"/>
          <p:cNvGrpSpPr/>
          <p:nvPr/>
        </p:nvGrpSpPr>
        <p:grpSpPr>
          <a:xfrm>
            <a:off x="8374413" y="1504879"/>
            <a:ext cx="4033912" cy="4315630"/>
            <a:chOff x="8275637" y="2049462"/>
            <a:chExt cx="4114800" cy="4622797"/>
          </a:xfrm>
        </p:grpSpPr>
        <p:sp>
          <p:nvSpPr>
            <p:cNvPr id="234" name="Rectangle 233"/>
            <p:cNvSpPr/>
            <p:nvPr/>
          </p:nvSpPr>
          <p:spPr>
            <a:xfrm>
              <a:off x="8275637" y="2049462"/>
              <a:ext cx="4114800" cy="2292935"/>
            </a:xfrm>
            <a:prstGeom prst="rect">
              <a:avLst/>
            </a:prstGeom>
          </p:spPr>
          <p:txBody>
            <a:bodyPr wrap="square">
              <a:spAutoFit/>
            </a:bodyPr>
            <a:lstStyle/>
            <a:p>
              <a:pPr algn="ctr" defTabSz="914367"/>
              <a:r>
                <a:rPr lang="en-US" sz="1765" b="1" dirty="0">
                  <a:solidFill>
                    <a:srgbClr val="404040"/>
                  </a:solidFill>
                  <a:latin typeface="Segoe UI"/>
                </a:rPr>
                <a:t>Built-in Analytics</a:t>
              </a:r>
            </a:p>
            <a:p>
              <a:pPr algn="ctr" defTabSz="914367"/>
              <a:r>
                <a:rPr lang="en-US" sz="1765" b="1" dirty="0">
                  <a:solidFill>
                    <a:srgbClr val="404040"/>
                  </a:solidFill>
                  <a:latin typeface="Segoe UI"/>
                </a:rPr>
                <a:t>for any app </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Supports any app type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Zero-click enablement</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No-touch monitoring</a:t>
              </a:r>
              <a:br>
                <a:rPr lang="en-US" sz="1568" dirty="0">
                  <a:solidFill>
                    <a:srgbClr val="404040"/>
                  </a:solidFill>
                  <a:latin typeface="Segoe UI"/>
                </a:rPr>
              </a:br>
              <a:endParaRPr lang="en-US" sz="1568" dirty="0">
                <a:solidFill>
                  <a:srgbClr val="404040"/>
                </a:solidFill>
                <a:latin typeface="Segoe UI"/>
              </a:endParaRPr>
            </a:p>
          </p:txBody>
        </p:sp>
        <p:cxnSp>
          <p:nvCxnSpPr>
            <p:cNvPr id="235" name="Straight Connector 234"/>
            <p:cNvCxnSpPr/>
            <p:nvPr/>
          </p:nvCxnSpPr>
          <p:spPr>
            <a:xfrm>
              <a:off x="82756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9200235" y="5133747"/>
              <a:ext cx="2265604" cy="1538512"/>
              <a:chOff x="3757613" y="4330700"/>
              <a:chExt cx="1919288" cy="1303338"/>
            </a:xfrm>
          </p:grpSpPr>
          <p:sp>
            <p:nvSpPr>
              <p:cNvPr id="237"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8"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9"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0"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1"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2"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3"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4"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5"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6"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7"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8"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9"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0"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1"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2"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3"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4"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5"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6"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7"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8"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9"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0"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1"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2"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3"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4"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5"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6"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7"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8"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9"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0"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1"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2"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3"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4"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5"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6"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7"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8"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9"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0"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1"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2"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3"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4"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5"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6"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7"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8"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9"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0"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1"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3"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4"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5"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6"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7"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8"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9"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0"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1"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2"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3"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4"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5"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6"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7"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8"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9"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0"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1"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2"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3"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4"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5"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6"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7"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8"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9"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0"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1"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2"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3"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4"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5"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6"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7"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8"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9"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0"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1"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2"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3"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4"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5"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6"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7"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8"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9"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0"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1"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2"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3"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4"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5"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6"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7"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8"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9"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0"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1"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2"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3"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4"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5"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6"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7"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8"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9"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0"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1"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2"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3"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4"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5"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6"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7"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8"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9"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0"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1"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2"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3"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4"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5"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6"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7"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8"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9"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0"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1"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2"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3"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4"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5"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6"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7"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8"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9"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0"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1"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2"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3"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4"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5"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6"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7"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8"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9"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0"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1"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2"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3"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4"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5"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6"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7"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8"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9"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0"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1"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2"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3"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4"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5"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6"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grpSp>
      </p:grpSp>
    </p:spTree>
    <p:extLst>
      <p:ext uri="{BB962C8B-B14F-4D97-AF65-F5344CB8AC3E}">
        <p14:creationId xmlns:p14="http://schemas.microsoft.com/office/powerpoint/2010/main" val="230687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1+#ppt_w/2"/>
                                          </p:val>
                                        </p:tav>
                                        <p:tav tm="100000">
                                          <p:val>
                                            <p:strVal val="#ppt_x"/>
                                          </p:val>
                                        </p:tav>
                                      </p:tavLst>
                                    </p:anim>
                                    <p:anim calcmode="lin" valueType="num">
                                      <p:cBhvr additive="base">
                                        <p:cTn id="8"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1+#ppt_w/2"/>
                                          </p:val>
                                        </p:tav>
                                        <p:tav tm="100000">
                                          <p:val>
                                            <p:strVal val="#ppt_x"/>
                                          </p:val>
                                        </p:tav>
                                      </p:tavLst>
                                    </p:anim>
                                    <p:anim calcmode="lin" valueType="num">
                                      <p:cBhvr additive="base">
                                        <p:cTn id="14" dur="500" fill="hold"/>
                                        <p:tgtEl>
                                          <p:spTgt spid="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AzureTheme</Template>
  <TotalTime>27668</TotalTime>
  <Words>3281</Words>
  <Application>Microsoft Office PowerPoint</Application>
  <PresentationFormat>Widescreen</PresentationFormat>
  <Paragraphs>431</Paragraphs>
  <Slides>20</Slides>
  <Notes>18</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20</vt:i4>
      </vt:variant>
    </vt:vector>
  </HeadingPairs>
  <TitlesOfParts>
    <vt:vector size="40" baseType="lpstr">
      <vt:lpstr>ＭＳ Ｐゴシック</vt:lpstr>
      <vt:lpstr>Arial</vt:lpstr>
      <vt:lpstr>Avenir LT Pro 45 Book</vt:lpstr>
      <vt:lpstr>Calibri</vt:lpstr>
      <vt:lpstr>Consolas</vt:lpstr>
      <vt:lpstr>Segoe</vt:lpstr>
      <vt:lpstr>Segoe UI</vt:lpstr>
      <vt:lpstr>Segoe UI Light</vt:lpstr>
      <vt:lpstr>Segoe ui light (Headings)</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MSVID_White_16x9_2012-08-18</vt:lpstr>
      <vt:lpstr>Titles &amp; Breakers</vt:lpstr>
      <vt:lpstr>TEE14 Speaker PPT Template</vt:lpstr>
      <vt:lpstr>Azure Application Insights and Jupyter Notebook to analyze large scale data </vt:lpstr>
      <vt:lpstr>Who am I?</vt:lpstr>
      <vt:lpstr>Here is a small story….</vt:lpstr>
      <vt:lpstr>Why Logging?</vt:lpstr>
      <vt:lpstr>What is Application Insights?</vt:lpstr>
      <vt:lpstr>PowerPoint Presentation</vt:lpstr>
      <vt:lpstr>Sources of Telemetry</vt:lpstr>
      <vt:lpstr> </vt:lpstr>
      <vt:lpstr>Key capabilities</vt:lpstr>
      <vt:lpstr>Overview Blade</vt:lpstr>
      <vt:lpstr>Drill down</vt:lpstr>
      <vt:lpstr>Drill down tools</vt:lpstr>
      <vt:lpstr>Fast and powerful insights</vt:lpstr>
      <vt:lpstr>Fast and powerful insights</vt:lpstr>
      <vt:lpstr>Fast and powerful insights</vt:lpstr>
      <vt:lpstr>What is Jupyter Notebook?</vt:lpstr>
      <vt:lpstr>Here comes Azure Notebook</vt:lpstr>
      <vt:lpstr>Let’s code </vt:lpstr>
      <vt:lpstr>Who wants some stickers?  </vt:lpstr>
      <vt:lpstr>Where to go from here….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Sajeetharan Sinnathurai</cp:lastModifiedBy>
  <cp:revision>491</cp:revision>
  <cp:lastPrinted>2014-03-26T17:46:13Z</cp:lastPrinted>
  <dcterms:created xsi:type="dcterms:W3CDTF">2014-03-19T23:21:38Z</dcterms:created>
  <dcterms:modified xsi:type="dcterms:W3CDTF">2018-04-20T12:08:18Z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